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handoutMasterIdLst>
    <p:handoutMasterId r:id="rId83"/>
  </p:handoutMasterIdLst>
  <p:sldIdLst>
    <p:sldId id="256" r:id="rId2"/>
    <p:sldId id="486" r:id="rId3"/>
    <p:sldId id="556" r:id="rId4"/>
    <p:sldId id="485" r:id="rId5"/>
    <p:sldId id="484" r:id="rId6"/>
    <p:sldId id="483" r:id="rId7"/>
    <p:sldId id="482" r:id="rId8"/>
    <p:sldId id="481" r:id="rId9"/>
    <p:sldId id="500" r:id="rId10"/>
    <p:sldId id="477" r:id="rId11"/>
    <p:sldId id="501" r:id="rId12"/>
    <p:sldId id="487" r:id="rId13"/>
    <p:sldId id="511" r:id="rId14"/>
    <p:sldId id="510" r:id="rId15"/>
    <p:sldId id="509" r:id="rId16"/>
    <p:sldId id="508" r:id="rId17"/>
    <p:sldId id="507" r:id="rId18"/>
    <p:sldId id="506" r:id="rId19"/>
    <p:sldId id="505" r:id="rId20"/>
    <p:sldId id="504" r:id="rId21"/>
    <p:sldId id="503" r:id="rId22"/>
    <p:sldId id="555" r:id="rId23"/>
    <p:sldId id="502" r:id="rId24"/>
    <p:sldId id="520" r:id="rId25"/>
    <p:sldId id="527" r:id="rId26"/>
    <p:sldId id="526" r:id="rId27"/>
    <p:sldId id="525" r:id="rId28"/>
    <p:sldId id="524" r:id="rId29"/>
    <p:sldId id="523" r:id="rId30"/>
    <p:sldId id="522" r:id="rId31"/>
    <p:sldId id="521" r:id="rId32"/>
    <p:sldId id="519" r:id="rId33"/>
    <p:sldId id="518" r:id="rId34"/>
    <p:sldId id="517" r:id="rId35"/>
    <p:sldId id="516" r:id="rId36"/>
    <p:sldId id="515" r:id="rId37"/>
    <p:sldId id="514" r:id="rId38"/>
    <p:sldId id="513" r:id="rId39"/>
    <p:sldId id="512" r:id="rId40"/>
    <p:sldId id="489" r:id="rId41"/>
    <p:sldId id="530" r:id="rId42"/>
    <p:sldId id="529" r:id="rId43"/>
    <p:sldId id="528" r:id="rId44"/>
    <p:sldId id="534" r:id="rId45"/>
    <p:sldId id="535" r:id="rId46"/>
    <p:sldId id="490" r:id="rId47"/>
    <p:sldId id="533" r:id="rId48"/>
    <p:sldId id="532" r:id="rId49"/>
    <p:sldId id="531" r:id="rId50"/>
    <p:sldId id="491" r:id="rId51"/>
    <p:sldId id="538" r:id="rId52"/>
    <p:sldId id="537" r:id="rId53"/>
    <p:sldId id="494" r:id="rId54"/>
    <p:sldId id="536" r:id="rId55"/>
    <p:sldId id="492" r:id="rId56"/>
    <p:sldId id="541" r:id="rId57"/>
    <p:sldId id="540" r:id="rId58"/>
    <p:sldId id="539" r:id="rId59"/>
    <p:sldId id="495" r:id="rId60"/>
    <p:sldId id="542" r:id="rId61"/>
    <p:sldId id="493" r:id="rId62"/>
    <p:sldId id="547" r:id="rId63"/>
    <p:sldId id="546" r:id="rId64"/>
    <p:sldId id="545" r:id="rId65"/>
    <p:sldId id="544" r:id="rId66"/>
    <p:sldId id="543" r:id="rId67"/>
    <p:sldId id="498" r:id="rId68"/>
    <p:sldId id="549" r:id="rId69"/>
    <p:sldId id="548" r:id="rId70"/>
    <p:sldId id="499" r:id="rId71"/>
    <p:sldId id="550" r:id="rId72"/>
    <p:sldId id="496" r:id="rId73"/>
    <p:sldId id="551" r:id="rId74"/>
    <p:sldId id="497" r:id="rId75"/>
    <p:sldId id="557" r:id="rId76"/>
    <p:sldId id="558" r:id="rId77"/>
    <p:sldId id="552" r:id="rId78"/>
    <p:sldId id="553" r:id="rId79"/>
    <p:sldId id="554" r:id="rId80"/>
    <p:sldId id="470" r:id="rId8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co  Marras" initials="MM" lastIdx="1" clrIdx="0">
    <p:extLst>
      <p:ext uri="{19B8F6BF-5375-455C-9EA6-DF929625EA0E}">
        <p15:presenceInfo xmlns:p15="http://schemas.microsoft.com/office/powerpoint/2012/main" userId="S::m.marras40@studenti.unica.it::d614c286-2946-42dd-8161-7a362b58829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35" autoAdjust="0"/>
    <p:restoredTop sz="84774"/>
  </p:normalViewPr>
  <p:slideViewPr>
    <p:cSldViewPr>
      <p:cViewPr varScale="1">
        <p:scale>
          <a:sx n="107" d="100"/>
          <a:sy n="107" d="100"/>
        </p:scale>
        <p:origin x="2080" y="160"/>
      </p:cViewPr>
      <p:guideLst>
        <p:guide orient="horz" pos="2880"/>
        <p:guide pos="2160"/>
      </p:guideLst>
    </p:cSldViewPr>
  </p:slideViewPr>
  <p:outlineViewPr>
    <p:cViewPr>
      <p:scale>
        <a:sx n="80" d="100"/>
        <a:sy n="8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6" d="100"/>
          <a:sy n="96" d="100"/>
        </p:scale>
        <p:origin x="3688" y="1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commentAuthors" Target="commentAuthor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BE9743B8-D5A7-2444-AAE2-0330FF4A8D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533476BA-0AED-D84C-9DBC-F16FB86361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C0DBC1-D100-8549-A130-96A6270FD16E}" type="slidenum">
              <a:rPr lang="it-IT" smtClean="0"/>
              <a:t>‹N›</a:t>
            </a:fld>
            <a:endParaRPr lang="it-IT"/>
          </a:p>
        </p:txBody>
      </p:sp>
      <p:sp>
        <p:nvSpPr>
          <p:cNvPr id="6" name="Segnaposto intestazione 1">
            <a:extLst>
              <a:ext uri="{FF2B5EF4-FFF2-40B4-BE49-F238E27FC236}">
                <a16:creationId xmlns:a16="http://schemas.microsoft.com/office/drawing/2014/main" id="{5A357D9E-4346-CC40-BD51-849797760D07}"/>
              </a:ext>
            </a:extLst>
          </p:cNvPr>
          <p:cNvSpPr>
            <a:spLocks noGrp="1"/>
          </p:cNvSpPr>
          <p:nvPr>
            <p:ph type="hdr" sz="quarter"/>
          </p:nvPr>
        </p:nvSpPr>
        <p:spPr>
          <a:xfrm>
            <a:off x="2103120" y="443546"/>
            <a:ext cx="2971800" cy="369331"/>
          </a:xfrm>
          <a:prstGeom prst="rect">
            <a:avLst/>
          </a:prstGeom>
        </p:spPr>
        <p:txBody>
          <a:bodyPr vert="horz" lIns="91440" tIns="45720" rIns="91440" bIns="45720" rtlCol="0"/>
          <a:lstStyle>
            <a:lvl1pPr algn="l">
              <a:defRPr sz="1200"/>
            </a:lvl1pPr>
          </a:lstStyle>
          <a:p>
            <a:pPr algn="ctr"/>
            <a:r>
              <a:rPr lang="it-IT" i="1" dirty="0">
                <a:latin typeface="Times New Roman" panose="02020603050405020304" pitchFamily="18" charset="0"/>
                <a:cs typeface="Times New Roman" panose="02020603050405020304" pitchFamily="18" charset="0"/>
              </a:rPr>
              <a:t>Slide del II incontro </a:t>
            </a:r>
            <a:endParaRPr lang="it-IT" b="1" i="1" dirty="0">
              <a:latin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7837221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5010" y="0"/>
            <a:ext cx="2971800" cy="459317"/>
          </a:xfrm>
          <a:prstGeom prst="rect">
            <a:avLst/>
          </a:prstGeom>
        </p:spPr>
        <p:txBody>
          <a:bodyPr vert="horz" lIns="91440" tIns="45720" rIns="91440" bIns="45720" rtlCol="0"/>
          <a:lstStyle>
            <a:lvl1pPr algn="r">
              <a:defRPr sz="1200"/>
            </a:lvl1pPr>
          </a:lstStyle>
          <a:p>
            <a:fld id="{6B04D512-086C-AA44-A2BA-9C9082D62AF1}" type="datetimeFigureOut">
              <a:rPr lang="it-IT" smtClean="0"/>
              <a:t>22/02/20</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3"/>
            <a:ext cx="5486400" cy="3600449"/>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4686"/>
            <a:ext cx="2971800" cy="459316"/>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5010" y="8684686"/>
            <a:ext cx="2971800" cy="459316"/>
          </a:xfrm>
          <a:prstGeom prst="rect">
            <a:avLst/>
          </a:prstGeom>
        </p:spPr>
        <p:txBody>
          <a:bodyPr vert="horz" lIns="91440" tIns="45720" rIns="91440" bIns="45720" rtlCol="0" anchor="b"/>
          <a:lstStyle>
            <a:lvl1pPr algn="r">
              <a:defRPr sz="1200"/>
            </a:lvl1pPr>
          </a:lstStyle>
          <a:p>
            <a:fld id="{5B10CEE9-0256-2E49-8296-6A57CA691FEB}" type="slidenum">
              <a:rPr lang="it-IT" smtClean="0"/>
              <a:t>‹N›</a:t>
            </a:fld>
            <a:endParaRPr lang="it-IT"/>
          </a:p>
        </p:txBody>
      </p:sp>
    </p:spTree>
    <p:extLst>
      <p:ext uri="{BB962C8B-B14F-4D97-AF65-F5344CB8AC3E}">
        <p14:creationId xmlns:p14="http://schemas.microsoft.com/office/powerpoint/2010/main" val="1959923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1600" y="152400"/>
            <a:ext cx="4114800" cy="3086100"/>
          </a:xfrm>
        </p:spPr>
      </p:sp>
      <p:sp>
        <p:nvSpPr>
          <p:cNvPr id="3" name="Segnaposto note 2"/>
          <p:cNvSpPr>
            <a:spLocks noGrp="1"/>
          </p:cNvSpPr>
          <p:nvPr>
            <p:ph type="body" idx="1"/>
          </p:nvPr>
        </p:nvSpPr>
        <p:spPr>
          <a:xfrm>
            <a:off x="685800" y="3429001"/>
            <a:ext cx="5486400" cy="3600449"/>
          </a:xfrm>
        </p:spPr>
        <p:txBody>
          <a:bodyPr/>
          <a:lstStyle/>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1</a:t>
            </a:fld>
            <a:endParaRPr lang="it-IT"/>
          </a:p>
        </p:txBody>
      </p:sp>
    </p:spTree>
    <p:extLst>
      <p:ext uri="{BB962C8B-B14F-4D97-AF65-F5344CB8AC3E}">
        <p14:creationId xmlns:p14="http://schemas.microsoft.com/office/powerpoint/2010/main" val="2018932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Dove siamo rimasti?</a:t>
            </a:r>
          </a:p>
          <a:p>
            <a:r>
              <a:rPr lang="it-IT" dirty="0"/>
              <a:t>Allora, lo scorso incontro abbiamo parlato in generale del progetto e poi vi ho fatto compilare il questionare dove avete dovuto scegliere, sulla base della descrizione di alcune azioni, se si trattava di scherzo, litigio, bullismo o reato. Per chi mancava allo scorso incontro, glielo farò compilare dopo.</a:t>
            </a:r>
          </a:p>
          <a:p>
            <a:r>
              <a:rPr lang="it-IT" dirty="0"/>
              <a:t>Prima di iniziare con le attività di oggi, rivediamo velocemente la differenza tra scherzo, litigio, bullismo e reato.</a:t>
            </a:r>
          </a:p>
          <a:p>
            <a:r>
              <a:rPr lang="it-IT" dirty="0"/>
              <a:t>Qualcuno mi vuole aiutare?</a:t>
            </a:r>
          </a:p>
        </p:txBody>
      </p:sp>
      <p:sp>
        <p:nvSpPr>
          <p:cNvPr id="4" name="Segnaposto numero diapositiva 3"/>
          <p:cNvSpPr>
            <a:spLocks noGrp="1"/>
          </p:cNvSpPr>
          <p:nvPr>
            <p:ph type="sldNum" sz="quarter" idx="5"/>
          </p:nvPr>
        </p:nvSpPr>
        <p:spPr/>
        <p:txBody>
          <a:bodyPr/>
          <a:lstStyle/>
          <a:p>
            <a:fld id="{5B10CEE9-0256-2E49-8296-6A57CA691FEB}" type="slidenum">
              <a:rPr lang="it-IT" smtClean="0"/>
              <a:t>2</a:t>
            </a:fld>
            <a:endParaRPr lang="it-IT"/>
          </a:p>
        </p:txBody>
      </p:sp>
    </p:spTree>
    <p:extLst>
      <p:ext uri="{BB962C8B-B14F-4D97-AF65-F5344CB8AC3E}">
        <p14:creationId xmlns:p14="http://schemas.microsoft.com/office/powerpoint/2010/main" val="1660899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Dove siamo rimasti?</a:t>
            </a:r>
          </a:p>
          <a:p>
            <a:r>
              <a:rPr lang="it-IT" dirty="0"/>
              <a:t>Allora, lo scorso incontro abbiamo parlato in generale del progetto e poi vi ho fatto compilare il questionare dove avete dovuto scegliere, sulla base della descrizione di alcune azioni, se si trattava di scherzo, litigio, bullismo o reato. Per chi mancava allo scorso incontro, glielo farò compilare dopo.</a:t>
            </a:r>
          </a:p>
          <a:p>
            <a:r>
              <a:rPr lang="it-IT" dirty="0"/>
              <a:t>Prima di iniziare con le attività di oggi, rivediamo velocemente la differenza tra scherzo, litigio, bullismo e reato.</a:t>
            </a:r>
          </a:p>
          <a:p>
            <a:r>
              <a:rPr lang="it-IT" dirty="0"/>
              <a:t>Qualcuno mi vuole aiutare?</a:t>
            </a:r>
          </a:p>
        </p:txBody>
      </p:sp>
      <p:sp>
        <p:nvSpPr>
          <p:cNvPr id="4" name="Segnaposto numero diapositiva 3"/>
          <p:cNvSpPr>
            <a:spLocks noGrp="1"/>
          </p:cNvSpPr>
          <p:nvPr>
            <p:ph type="sldNum" sz="quarter" idx="5"/>
          </p:nvPr>
        </p:nvSpPr>
        <p:spPr/>
        <p:txBody>
          <a:bodyPr/>
          <a:lstStyle/>
          <a:p>
            <a:fld id="{5B10CEE9-0256-2E49-8296-6A57CA691FEB}" type="slidenum">
              <a:rPr lang="it-IT" smtClean="0"/>
              <a:t>3</a:t>
            </a:fld>
            <a:endParaRPr lang="it-IT"/>
          </a:p>
        </p:txBody>
      </p:sp>
    </p:spTree>
    <p:extLst>
      <p:ext uri="{BB962C8B-B14F-4D97-AF65-F5344CB8AC3E}">
        <p14:creationId xmlns:p14="http://schemas.microsoft.com/office/powerpoint/2010/main" val="1565474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Lo scherzo è un qualcosa di divertente, che non ha intenzione di ferire e, soprattutto, ammette la reciprocità.</a:t>
            </a:r>
          </a:p>
        </p:txBody>
      </p:sp>
      <p:sp>
        <p:nvSpPr>
          <p:cNvPr id="4" name="Segnaposto numero diapositiva 3"/>
          <p:cNvSpPr>
            <a:spLocks noGrp="1"/>
          </p:cNvSpPr>
          <p:nvPr>
            <p:ph type="sldNum" sz="quarter" idx="5"/>
          </p:nvPr>
        </p:nvSpPr>
        <p:spPr/>
        <p:txBody>
          <a:bodyPr/>
          <a:lstStyle/>
          <a:p>
            <a:fld id="{5B10CEE9-0256-2E49-8296-6A57CA691FEB}" type="slidenum">
              <a:rPr lang="it-IT" smtClean="0"/>
              <a:t>4</a:t>
            </a:fld>
            <a:endParaRPr lang="it-IT"/>
          </a:p>
        </p:txBody>
      </p:sp>
    </p:spTree>
    <p:extLst>
      <p:ext uri="{BB962C8B-B14F-4D97-AF65-F5344CB8AC3E}">
        <p14:creationId xmlns:p14="http://schemas.microsoft.com/office/powerpoint/2010/main" val="927682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litigio è un problema occasionale che nasce, ad esempio, attorno a un'incomprensione o ad a una competizione ma non è ripetuto nel tempo. Questo perché, due persone possono sì litigare molto duramente ma, questo, senza doversi però rivolgere delle prepotenze. Infatti, generalmente, dopo un litigio le persone tornano a rapportarsi in maniera serena.</a:t>
            </a:r>
          </a:p>
        </p:txBody>
      </p:sp>
      <p:sp>
        <p:nvSpPr>
          <p:cNvPr id="4" name="Segnaposto numero diapositiva 3"/>
          <p:cNvSpPr>
            <a:spLocks noGrp="1"/>
          </p:cNvSpPr>
          <p:nvPr>
            <p:ph type="sldNum" sz="quarter" idx="5"/>
          </p:nvPr>
        </p:nvSpPr>
        <p:spPr/>
        <p:txBody>
          <a:bodyPr/>
          <a:lstStyle/>
          <a:p>
            <a:fld id="{5B10CEE9-0256-2E49-8296-6A57CA691FEB}" type="slidenum">
              <a:rPr lang="it-IT" smtClean="0"/>
              <a:t>5</a:t>
            </a:fld>
            <a:endParaRPr lang="it-IT"/>
          </a:p>
        </p:txBody>
      </p:sp>
    </p:spTree>
    <p:extLst>
      <p:ext uri="{BB962C8B-B14F-4D97-AF65-F5344CB8AC3E}">
        <p14:creationId xmlns:p14="http://schemas.microsoft.com/office/powerpoint/2010/main" val="59900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bullismo è l’argomento che approfondiremo oggi però, già all’altro incontro, abbiamo detto che è una relazione fatta di prepotenze ripetute sempre tra le stesse persone. Lo scopo dell’atto di bullismo è quello di ferire l’altra persona.</a:t>
            </a:r>
          </a:p>
        </p:txBody>
      </p:sp>
      <p:sp>
        <p:nvSpPr>
          <p:cNvPr id="4" name="Segnaposto numero diapositiva 3"/>
          <p:cNvSpPr>
            <a:spLocks noGrp="1"/>
          </p:cNvSpPr>
          <p:nvPr>
            <p:ph type="sldNum" sz="quarter" idx="5"/>
          </p:nvPr>
        </p:nvSpPr>
        <p:spPr/>
        <p:txBody>
          <a:bodyPr/>
          <a:lstStyle/>
          <a:p>
            <a:fld id="{5B10CEE9-0256-2E49-8296-6A57CA691FEB}" type="slidenum">
              <a:rPr lang="it-IT" smtClean="0"/>
              <a:t>6</a:t>
            </a:fld>
            <a:endParaRPr lang="it-IT"/>
          </a:p>
        </p:txBody>
      </p:sp>
    </p:spTree>
    <p:extLst>
      <p:ext uri="{BB962C8B-B14F-4D97-AF65-F5344CB8AC3E}">
        <p14:creationId xmlns:p14="http://schemas.microsoft.com/office/powerpoint/2010/main" val="191242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Un comportamento configura un reato quando si infrange una norma giuridica. Abbiamo visto che può accadere sia con atti di bullismo veri e propri che con azioni all’interno di semplici litigi.</a:t>
            </a:r>
          </a:p>
        </p:txBody>
      </p:sp>
      <p:sp>
        <p:nvSpPr>
          <p:cNvPr id="4" name="Segnaposto numero diapositiva 3"/>
          <p:cNvSpPr>
            <a:spLocks noGrp="1"/>
          </p:cNvSpPr>
          <p:nvPr>
            <p:ph type="sldNum" sz="quarter" idx="5"/>
          </p:nvPr>
        </p:nvSpPr>
        <p:spPr/>
        <p:txBody>
          <a:bodyPr/>
          <a:lstStyle/>
          <a:p>
            <a:fld id="{5B10CEE9-0256-2E49-8296-6A57CA691FEB}" type="slidenum">
              <a:rPr lang="it-IT" smtClean="0"/>
              <a:t>7</a:t>
            </a:fld>
            <a:endParaRPr lang="it-IT"/>
          </a:p>
        </p:txBody>
      </p:sp>
    </p:spTree>
    <p:extLst>
      <p:ext uri="{BB962C8B-B14F-4D97-AF65-F5344CB8AC3E}">
        <p14:creationId xmlns:p14="http://schemas.microsoft.com/office/powerpoint/2010/main" val="2753464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8</a:t>
            </a:fld>
            <a:endParaRPr lang="it-IT"/>
          </a:p>
        </p:txBody>
      </p:sp>
    </p:spTree>
    <p:extLst>
      <p:ext uri="{BB962C8B-B14F-4D97-AF65-F5344CB8AC3E}">
        <p14:creationId xmlns:p14="http://schemas.microsoft.com/office/powerpoint/2010/main" val="1160181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9</a:t>
            </a:fld>
            <a:endParaRPr lang="it-IT"/>
          </a:p>
        </p:txBody>
      </p:sp>
    </p:spTree>
    <p:extLst>
      <p:ext uri="{BB962C8B-B14F-4D97-AF65-F5344CB8AC3E}">
        <p14:creationId xmlns:p14="http://schemas.microsoft.com/office/powerpoint/2010/main" val="4160849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«Cos’è per te il bullismo? A cosa ti fa pensare questa parola». So che già l’altra volta lo abbiamo fatto ma adesso vediamo se, già dopo lo scorso incontro, qualcosa è cambiato.</a:t>
            </a:r>
          </a:p>
        </p:txBody>
      </p:sp>
      <p:sp>
        <p:nvSpPr>
          <p:cNvPr id="4" name="Segnaposto numero diapositiva 3"/>
          <p:cNvSpPr>
            <a:spLocks noGrp="1"/>
          </p:cNvSpPr>
          <p:nvPr>
            <p:ph type="sldNum" sz="quarter" idx="5"/>
          </p:nvPr>
        </p:nvSpPr>
        <p:spPr/>
        <p:txBody>
          <a:bodyPr/>
          <a:lstStyle/>
          <a:p>
            <a:fld id="{5B10CEE9-0256-2E49-8296-6A57CA691FEB}" type="slidenum">
              <a:rPr lang="it-IT" smtClean="0"/>
              <a:t>10</a:t>
            </a:fld>
            <a:endParaRPr lang="it-IT"/>
          </a:p>
        </p:txBody>
      </p:sp>
    </p:spTree>
    <p:extLst>
      <p:ext uri="{BB962C8B-B14F-4D97-AF65-F5344CB8AC3E}">
        <p14:creationId xmlns:p14="http://schemas.microsoft.com/office/powerpoint/2010/main" val="235750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11</a:t>
            </a:fld>
            <a:endParaRPr lang="it-IT"/>
          </a:p>
        </p:txBody>
      </p:sp>
    </p:spTree>
    <p:extLst>
      <p:ext uri="{BB962C8B-B14F-4D97-AF65-F5344CB8AC3E}">
        <p14:creationId xmlns:p14="http://schemas.microsoft.com/office/powerpoint/2010/main" val="1025473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Gli studi sul bullismo sono iniziati tra la fine degli anni Sessanta e i primi anni Settanta da Dan Olweus dopo la notizia, pubblicata da un giornale norvegese di tre ragazzi aventi un’età compresa tra i dieci e i quattordici anni, che decisero di togliersi la vita in seguito a una grave forma di bullismo subita da parte di un gruppo di coetanei; questo è stato un episodio che ha suscitato molta tensione da parte dell’opinione pubblica facendo scatenare diverse reazioni. </a:t>
            </a:r>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12</a:t>
            </a:fld>
            <a:endParaRPr lang="it-IT"/>
          </a:p>
        </p:txBody>
      </p:sp>
    </p:spTree>
    <p:extLst>
      <p:ext uri="{BB962C8B-B14F-4D97-AF65-F5344CB8AC3E}">
        <p14:creationId xmlns:p14="http://schemas.microsoft.com/office/powerpoint/2010/main" val="1997856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Innanzitutto il termine “bullismo” deriva dal termine inglese </a:t>
            </a:r>
            <a:r>
              <a:rPr lang="it-IT" sz="1200" i="1" kern="1200" dirty="0" err="1">
                <a:solidFill>
                  <a:schemeClr val="tx1"/>
                </a:solidFill>
                <a:effectLst/>
                <a:latin typeface="+mn-lt"/>
                <a:ea typeface="+mn-ea"/>
                <a:cs typeface="+mn-cs"/>
              </a:rPr>
              <a:t>bullyng</a:t>
            </a:r>
            <a:r>
              <a:rPr lang="it-IT" sz="1200" kern="1200" dirty="0">
                <a:solidFill>
                  <a:schemeClr val="tx1"/>
                </a:solidFill>
                <a:effectLst/>
                <a:latin typeface="+mn-lt"/>
                <a:ea typeface="+mn-ea"/>
                <a:cs typeface="+mn-cs"/>
              </a:rPr>
              <a:t> che, a sua volta, deriva dallo stesso termine inglese </a:t>
            </a:r>
            <a:r>
              <a:rPr lang="it-IT" sz="1200" i="1" kern="1200" dirty="0">
                <a:solidFill>
                  <a:schemeClr val="tx1"/>
                </a:solidFill>
                <a:effectLst/>
                <a:latin typeface="+mn-lt"/>
                <a:ea typeface="+mn-ea"/>
                <a:cs typeface="+mn-cs"/>
              </a:rPr>
              <a:t>mobbing</a:t>
            </a:r>
            <a:r>
              <a:rPr lang="it-IT" sz="1200" kern="1200" dirty="0">
                <a:solidFill>
                  <a:schemeClr val="tx1"/>
                </a:solidFill>
                <a:effectLst/>
                <a:latin typeface="+mn-lt"/>
                <a:ea typeface="+mn-ea"/>
                <a:cs typeface="+mn-cs"/>
              </a:rPr>
              <a:t> (</a:t>
            </a:r>
            <a:r>
              <a:rPr lang="it-IT" sz="1200" i="1" kern="1200" dirty="0">
                <a:solidFill>
                  <a:schemeClr val="tx1"/>
                </a:solidFill>
                <a:effectLst/>
                <a:latin typeface="+mn-lt"/>
                <a:ea typeface="+mn-ea"/>
                <a:cs typeface="+mn-cs"/>
              </a:rPr>
              <a:t>to </a:t>
            </a:r>
            <a:r>
              <a:rPr lang="it-IT" sz="1200" i="1" kern="1200" dirty="0" err="1">
                <a:solidFill>
                  <a:schemeClr val="tx1"/>
                </a:solidFill>
                <a:effectLst/>
                <a:latin typeface="+mn-lt"/>
                <a:ea typeface="+mn-ea"/>
                <a:cs typeface="+mn-cs"/>
              </a:rPr>
              <a:t>mob</a:t>
            </a:r>
            <a:r>
              <a:rPr lang="it-IT" sz="1200" kern="1200" dirty="0">
                <a:solidFill>
                  <a:schemeClr val="tx1"/>
                </a:solidFill>
                <a:effectLst/>
                <a:latin typeface="+mn-lt"/>
                <a:ea typeface="+mn-ea"/>
                <a:cs typeface="+mn-cs"/>
              </a:rPr>
              <a:t> “assalire, aggredire in massa”).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it-IT" sz="1200" kern="1200" dirty="0">
              <a:solidFill>
                <a:schemeClr val="tx1"/>
              </a:solidFill>
              <a:effectLst/>
              <a:latin typeface="+mn-lt"/>
              <a:ea typeface="+mn-ea"/>
              <a:cs typeface="+mn-cs"/>
            </a:endParaRPr>
          </a:p>
        </p:txBody>
      </p:sp>
      <p:sp>
        <p:nvSpPr>
          <p:cNvPr id="4" name="Segnaposto numero diapositiva 3"/>
          <p:cNvSpPr>
            <a:spLocks noGrp="1"/>
          </p:cNvSpPr>
          <p:nvPr>
            <p:ph type="sldNum" sz="quarter" idx="5"/>
          </p:nvPr>
        </p:nvSpPr>
        <p:spPr/>
        <p:txBody>
          <a:bodyPr/>
          <a:lstStyle/>
          <a:p>
            <a:fld id="{5B10CEE9-0256-2E49-8296-6A57CA691FEB}" type="slidenum">
              <a:rPr lang="it-IT" smtClean="0"/>
              <a:t>13</a:t>
            </a:fld>
            <a:endParaRPr lang="it-IT"/>
          </a:p>
        </p:txBody>
      </p:sp>
    </p:spTree>
    <p:extLst>
      <p:ext uri="{BB962C8B-B14F-4D97-AF65-F5344CB8AC3E}">
        <p14:creationId xmlns:p14="http://schemas.microsoft.com/office/powerpoint/2010/main" val="3934945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Innanzitutto il termine “bullismo” deriva dal termine inglese </a:t>
            </a:r>
            <a:r>
              <a:rPr lang="it-IT" sz="1200" i="1" kern="1200" dirty="0" err="1">
                <a:solidFill>
                  <a:schemeClr val="tx1"/>
                </a:solidFill>
                <a:effectLst/>
                <a:latin typeface="+mn-lt"/>
                <a:ea typeface="+mn-ea"/>
                <a:cs typeface="+mn-cs"/>
              </a:rPr>
              <a:t>bullyng</a:t>
            </a:r>
            <a:r>
              <a:rPr lang="it-IT" sz="1200" kern="1200" dirty="0">
                <a:solidFill>
                  <a:schemeClr val="tx1"/>
                </a:solidFill>
                <a:effectLst/>
                <a:latin typeface="+mn-lt"/>
                <a:ea typeface="+mn-ea"/>
                <a:cs typeface="+mn-cs"/>
              </a:rPr>
              <a:t> che, a sua volta, deriva dallo stesso termine inglese </a:t>
            </a:r>
            <a:r>
              <a:rPr lang="it-IT" sz="1200" i="1" kern="1200" dirty="0">
                <a:solidFill>
                  <a:schemeClr val="tx1"/>
                </a:solidFill>
                <a:effectLst/>
                <a:latin typeface="+mn-lt"/>
                <a:ea typeface="+mn-ea"/>
                <a:cs typeface="+mn-cs"/>
              </a:rPr>
              <a:t>mobbing</a:t>
            </a:r>
            <a:r>
              <a:rPr lang="it-IT" sz="1200" kern="1200" dirty="0">
                <a:solidFill>
                  <a:schemeClr val="tx1"/>
                </a:solidFill>
                <a:effectLst/>
                <a:latin typeface="+mn-lt"/>
                <a:ea typeface="+mn-ea"/>
                <a:cs typeface="+mn-cs"/>
              </a:rPr>
              <a:t> (</a:t>
            </a:r>
            <a:r>
              <a:rPr lang="it-IT" sz="1200" i="1" kern="1200" dirty="0">
                <a:solidFill>
                  <a:schemeClr val="tx1"/>
                </a:solidFill>
                <a:effectLst/>
                <a:latin typeface="+mn-lt"/>
                <a:ea typeface="+mn-ea"/>
                <a:cs typeface="+mn-cs"/>
              </a:rPr>
              <a:t>to </a:t>
            </a:r>
            <a:r>
              <a:rPr lang="it-IT" sz="1200" i="1" kern="1200" dirty="0" err="1">
                <a:solidFill>
                  <a:schemeClr val="tx1"/>
                </a:solidFill>
                <a:effectLst/>
                <a:latin typeface="+mn-lt"/>
                <a:ea typeface="+mn-ea"/>
                <a:cs typeface="+mn-cs"/>
              </a:rPr>
              <a:t>mob</a:t>
            </a:r>
            <a:r>
              <a:rPr lang="it-IT" sz="1200" kern="1200" dirty="0">
                <a:solidFill>
                  <a:schemeClr val="tx1"/>
                </a:solidFill>
                <a:effectLst/>
                <a:latin typeface="+mn-lt"/>
                <a:ea typeface="+mn-ea"/>
                <a:cs typeface="+mn-cs"/>
              </a:rPr>
              <a:t> “assalire, aggredire in massa”).</a:t>
            </a:r>
          </a:p>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14</a:t>
            </a:fld>
            <a:endParaRPr lang="it-IT"/>
          </a:p>
        </p:txBody>
      </p:sp>
    </p:spTree>
    <p:extLst>
      <p:ext uri="{BB962C8B-B14F-4D97-AF65-F5344CB8AC3E}">
        <p14:creationId xmlns:p14="http://schemas.microsoft.com/office/powerpoint/2010/main" val="1535135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Innanzitutto il termine “bullismo” deriva dal termine inglese </a:t>
            </a:r>
            <a:r>
              <a:rPr lang="it-IT" sz="1200" i="1" kern="1200" dirty="0" err="1">
                <a:solidFill>
                  <a:schemeClr val="tx1"/>
                </a:solidFill>
                <a:effectLst/>
                <a:latin typeface="+mn-lt"/>
                <a:ea typeface="+mn-ea"/>
                <a:cs typeface="+mn-cs"/>
              </a:rPr>
              <a:t>bullyng</a:t>
            </a:r>
            <a:r>
              <a:rPr lang="it-IT" sz="1200" kern="1200" dirty="0">
                <a:solidFill>
                  <a:schemeClr val="tx1"/>
                </a:solidFill>
                <a:effectLst/>
                <a:latin typeface="+mn-lt"/>
                <a:ea typeface="+mn-ea"/>
                <a:cs typeface="+mn-cs"/>
              </a:rPr>
              <a:t> che, a sua volta, deriva dallo stesso termine inglese </a:t>
            </a:r>
            <a:r>
              <a:rPr lang="it-IT" sz="1200" i="1" kern="1200" dirty="0">
                <a:solidFill>
                  <a:schemeClr val="tx1"/>
                </a:solidFill>
                <a:effectLst/>
                <a:latin typeface="+mn-lt"/>
                <a:ea typeface="+mn-ea"/>
                <a:cs typeface="+mn-cs"/>
              </a:rPr>
              <a:t>mobbing</a:t>
            </a:r>
            <a:r>
              <a:rPr lang="it-IT" sz="1200" kern="1200" dirty="0">
                <a:solidFill>
                  <a:schemeClr val="tx1"/>
                </a:solidFill>
                <a:effectLst/>
                <a:latin typeface="+mn-lt"/>
                <a:ea typeface="+mn-ea"/>
                <a:cs typeface="+mn-cs"/>
              </a:rPr>
              <a:t> (</a:t>
            </a:r>
            <a:r>
              <a:rPr lang="it-IT" sz="1200" i="1" kern="1200" dirty="0">
                <a:solidFill>
                  <a:schemeClr val="tx1"/>
                </a:solidFill>
                <a:effectLst/>
                <a:latin typeface="+mn-lt"/>
                <a:ea typeface="+mn-ea"/>
                <a:cs typeface="+mn-cs"/>
              </a:rPr>
              <a:t>to </a:t>
            </a:r>
            <a:r>
              <a:rPr lang="it-IT" sz="1200" i="1" kern="1200" dirty="0" err="1">
                <a:solidFill>
                  <a:schemeClr val="tx1"/>
                </a:solidFill>
                <a:effectLst/>
                <a:latin typeface="+mn-lt"/>
                <a:ea typeface="+mn-ea"/>
                <a:cs typeface="+mn-cs"/>
              </a:rPr>
              <a:t>mob</a:t>
            </a:r>
            <a:r>
              <a:rPr lang="it-IT" sz="1200" kern="1200" dirty="0">
                <a:solidFill>
                  <a:schemeClr val="tx1"/>
                </a:solidFill>
                <a:effectLst/>
                <a:latin typeface="+mn-lt"/>
                <a:ea typeface="+mn-ea"/>
                <a:cs typeface="+mn-cs"/>
              </a:rPr>
              <a:t> “assalire, aggredire in massa”).</a:t>
            </a:r>
          </a:p>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15</a:t>
            </a:fld>
            <a:endParaRPr lang="it-IT"/>
          </a:p>
        </p:txBody>
      </p:sp>
    </p:spTree>
    <p:extLst>
      <p:ext uri="{BB962C8B-B14F-4D97-AF65-F5344CB8AC3E}">
        <p14:creationId xmlns:p14="http://schemas.microsoft.com/office/powerpoint/2010/main" val="3883683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16</a:t>
            </a:fld>
            <a:endParaRPr lang="it-IT"/>
          </a:p>
        </p:txBody>
      </p:sp>
    </p:spTree>
    <p:extLst>
      <p:ext uri="{BB962C8B-B14F-4D97-AF65-F5344CB8AC3E}">
        <p14:creationId xmlns:p14="http://schemas.microsoft.com/office/powerpoint/2010/main" val="168954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Il termine </a:t>
            </a:r>
            <a:r>
              <a:rPr lang="it-IT" sz="1200" i="1" kern="1200" dirty="0" err="1">
                <a:solidFill>
                  <a:schemeClr val="tx1"/>
                </a:solidFill>
                <a:effectLst/>
                <a:latin typeface="+mn-lt"/>
                <a:ea typeface="+mn-ea"/>
                <a:cs typeface="+mn-cs"/>
              </a:rPr>
              <a:t>bullyng</a:t>
            </a:r>
            <a:r>
              <a:rPr lang="it-IT" sz="1200" kern="1200" dirty="0">
                <a:solidFill>
                  <a:schemeClr val="tx1"/>
                </a:solidFill>
                <a:effectLst/>
                <a:latin typeface="+mn-lt"/>
                <a:ea typeface="+mn-ea"/>
                <a:cs typeface="+mn-cs"/>
              </a:rPr>
              <a:t> viene utilizzato nella letteratura internazionale per indicare il fenomeno tra pari, in un</a:t>
            </a:r>
            <a:endParaRPr lang="it-IT" dirty="0"/>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dato contesto di gruppo, dove il bullo è «una persona che usa la propria forza e/o il proprio potere per intimorire e/o danneggiare una persona più debole» quindi, il bullo, cerca con la sua forza di incutere paura a un soggetto che ritiene più debole. Per capire realmente in cosa consiste il bullismo è necessario ripercorrere i principali studi che hanno portato a delineare la definizione di bullismo che è presente oggi. </a:t>
            </a:r>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17</a:t>
            </a:fld>
            <a:endParaRPr lang="it-IT"/>
          </a:p>
        </p:txBody>
      </p:sp>
    </p:spTree>
    <p:extLst>
      <p:ext uri="{BB962C8B-B14F-4D97-AF65-F5344CB8AC3E}">
        <p14:creationId xmlns:p14="http://schemas.microsoft.com/office/powerpoint/2010/main" val="4272582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Uno dei primi studi è quello del 1973 di Dan Olweus che sostiene </a:t>
            </a:r>
            <a:r>
              <a:rPr lang="it-IT" b="0" dirty="0">
                <a:effectLst/>
              </a:rPr>
              <a:t>che «uno studente è oggetto di azioni di bullismo, ovvero è prevaricato o vittimizzato, quando viene esposto ripetutamente nel corso del tempo alle azioni offensive messe in atto da parte di uno o più compagni» con questa definizione Olweus spiega le prime caratteristiche dell’atto del bullismo dentro la scuola indicando che, lo studente, nel caso in cui subisca per molto tempo azioni offensive da parte dei compagni, si possa definire una vittima di bullismo.</a:t>
            </a:r>
            <a:endParaRPr lang="it-IT" dirty="0">
              <a:effectLst/>
            </a:endParaRPr>
          </a:p>
        </p:txBody>
      </p:sp>
      <p:sp>
        <p:nvSpPr>
          <p:cNvPr id="4" name="Segnaposto numero diapositiva 3"/>
          <p:cNvSpPr>
            <a:spLocks noGrp="1"/>
          </p:cNvSpPr>
          <p:nvPr>
            <p:ph type="sldNum" sz="quarter" idx="5"/>
          </p:nvPr>
        </p:nvSpPr>
        <p:spPr/>
        <p:txBody>
          <a:bodyPr/>
          <a:lstStyle/>
          <a:p>
            <a:fld id="{5B10CEE9-0256-2E49-8296-6A57CA691FEB}" type="slidenum">
              <a:rPr lang="it-IT" smtClean="0"/>
              <a:t>18</a:t>
            </a:fld>
            <a:endParaRPr lang="it-IT"/>
          </a:p>
        </p:txBody>
      </p:sp>
    </p:spTree>
    <p:extLst>
      <p:ext uri="{BB962C8B-B14F-4D97-AF65-F5344CB8AC3E}">
        <p14:creationId xmlns:p14="http://schemas.microsoft.com/office/powerpoint/2010/main" val="611132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Nel 1993, Whitney e Smith, due studiosi statunitensi, </a:t>
            </a:r>
            <a:r>
              <a:rPr lang="it-IT" b="0" dirty="0">
                <a:effectLst/>
              </a:rPr>
              <a:t>si resero conto che la definizione di Dan Olweus non era sufficiente per capire con esattezza in cosa consistesse il bullismo, per questo approfondirono in maniera ulteriore gli studi e, nel 1993 indicarono che </a:t>
            </a:r>
            <a:endParaRPr lang="it-IT" dirty="0">
              <a:effectLst/>
            </a:endParaRPr>
          </a:p>
          <a:p>
            <a:r>
              <a:rPr lang="it-IT" sz="1200" b="0" dirty="0">
                <a:effectLst/>
              </a:rPr>
              <a:t> </a:t>
            </a:r>
            <a:endParaRPr lang="it-IT" dirty="0">
              <a:effectLst/>
            </a:endParaRPr>
          </a:p>
          <a:p>
            <a:r>
              <a:rPr lang="it-IT" sz="1200" b="0" dirty="0">
                <a:effectLst/>
              </a:rPr>
              <a:t>«un ragazzo subisce delle prepotenze quando un altro ragazzo, o un gruppo di ragazzi, gli dicono cose cattive e spiacevoli. È sempre prepotenza quando un ragazzo riceve colpi, pugni, calci e minacce, quando viene rinchiuso in una stanza, riceve bigliettini con offese e parolacce, quando nessuno gli rivolge la parola e altre cose di questo genere. Questi fatti capitano spesso e chi li subisce non riesce a difendersi. Si tratta sempre di prepotenze anche quando un ragazzo viene preso in giro ripetutamente e con cattiveria. Non si tratta invece di prepotenze quando due ragazzi, all’incirca della stessa forza, litigano tra loro e fanno la lotta.»</a:t>
            </a:r>
            <a:endParaRPr lang="it-IT" dirty="0">
              <a:effectLst/>
            </a:endParaRPr>
          </a:p>
          <a:p>
            <a:r>
              <a:rPr lang="it-IT" sz="1200" b="0" dirty="0">
                <a:effectLst/>
              </a:rPr>
              <a:t> </a:t>
            </a:r>
            <a:endParaRPr lang="it-IT" dirty="0">
              <a:effectLst/>
            </a:endParaRPr>
          </a:p>
          <a:p>
            <a:r>
              <a:rPr lang="it-IT" b="0" dirty="0">
                <a:effectLst/>
              </a:rPr>
              <a:t>Con questo modello è possibile già chiarire i primi aspetti che caratterizzano il fenomeno, il bullismo è infatti caratterizzato da prepotenze che possono essere di vario tipo: dire cose spiacevoli, ricevere attacchi fisici, psicologici o prendere per molto tempo in giro una persona sono tutti esempi di prepotenze. Molto spesso, come vediamo indicato nello stesso modello di Whitney e Smith, già evidenziato anche da Dan Olweus, le prepotenze sono indirizzate a delle persone che non sono in grado di difendersi da sole.</a:t>
            </a:r>
            <a:endParaRPr lang="it-IT" dirty="0">
              <a:effectLst/>
            </a:endParaRPr>
          </a:p>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19</a:t>
            </a:fld>
            <a:endParaRPr lang="it-IT"/>
          </a:p>
        </p:txBody>
      </p:sp>
    </p:spTree>
    <p:extLst>
      <p:ext uri="{BB962C8B-B14F-4D97-AF65-F5344CB8AC3E}">
        <p14:creationId xmlns:p14="http://schemas.microsoft.com/office/powerpoint/2010/main" val="768076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Nel 2004, Griffin e Gross, studiosi spagnoli, indicarono che le aggressioni </a:t>
            </a:r>
            <a:r>
              <a:rPr lang="it-IT" b="0" dirty="0">
                <a:effectLst/>
              </a:rPr>
              <a:t>sono finalizzate a screditare socialmente le vittime con la finalità di distruggere le sue relazioni interpersonali provocando l’isolamento, con riferimento al gruppo di uguali, e una progressiva esclusione sociale) vediamo quindi come l’atto di bullismo ha, come scopo, quello di danneggiare la reputazione di una persona nel gruppo dei suoi pari (es. il gruppo classe).</a:t>
            </a:r>
            <a:endParaRPr lang="it-IT" dirty="0">
              <a:effectLst/>
            </a:endParaRPr>
          </a:p>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20</a:t>
            </a:fld>
            <a:endParaRPr lang="it-IT"/>
          </a:p>
        </p:txBody>
      </p:sp>
    </p:spTree>
    <p:extLst>
      <p:ext uri="{BB962C8B-B14F-4D97-AF65-F5344CB8AC3E}">
        <p14:creationId xmlns:p14="http://schemas.microsoft.com/office/powerpoint/2010/main" val="14252885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Uno degli studi più recenti è del 2007, e noi ci atterremo a questa definizione.</a:t>
            </a:r>
          </a:p>
        </p:txBody>
      </p:sp>
      <p:sp>
        <p:nvSpPr>
          <p:cNvPr id="4" name="Segnaposto numero diapositiva 3"/>
          <p:cNvSpPr>
            <a:spLocks noGrp="1"/>
          </p:cNvSpPr>
          <p:nvPr>
            <p:ph type="sldNum" sz="quarter" idx="5"/>
          </p:nvPr>
        </p:nvSpPr>
        <p:spPr/>
        <p:txBody>
          <a:bodyPr/>
          <a:lstStyle/>
          <a:p>
            <a:fld id="{5B10CEE9-0256-2E49-8296-6A57CA691FEB}" type="slidenum">
              <a:rPr lang="it-IT" smtClean="0"/>
              <a:t>21</a:t>
            </a:fld>
            <a:endParaRPr lang="it-IT"/>
          </a:p>
        </p:txBody>
      </p:sp>
    </p:spTree>
    <p:extLst>
      <p:ext uri="{BB962C8B-B14F-4D97-AF65-F5344CB8AC3E}">
        <p14:creationId xmlns:p14="http://schemas.microsoft.com/office/powerpoint/2010/main" val="3145806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b="0" dirty="0">
                <a:effectLst/>
              </a:rPr>
              <a:t>Fedeli delinea quindi il bullismo come un comportamento aggressivo costituito da comportamenti violenti che possono essere di qualsiasi natura: fisica, verbale o psicologica. Una delle caratteristiche del fenomeno, prosegue Fedeli, è la totale comprensione da parte del bullo dell’atto che compie e, nonostante questo, tende a ripeterlo nel tempo pianificando le prepotenze in anticipo. Inoltre, prosegue lo stesso Fedeli, l’atto si compie sempre davanti a dei testimoni in modo che il bullo si possa sentire compiaciuto dagli altri.</a:t>
            </a:r>
            <a:endParaRPr lang="it-IT" dirty="0">
              <a:effectLst/>
            </a:endParaRPr>
          </a:p>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22</a:t>
            </a:fld>
            <a:endParaRPr lang="it-IT"/>
          </a:p>
        </p:txBody>
      </p:sp>
    </p:spTree>
    <p:extLst>
      <p:ext uri="{BB962C8B-B14F-4D97-AF65-F5344CB8AC3E}">
        <p14:creationId xmlns:p14="http://schemas.microsoft.com/office/powerpoint/2010/main" val="15275195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È possibile, grazie agli studi condotti da Formella e Ricci nel 2011, distinguere tra le schermaglie e il bullismo perché, non tutti i comportamenti che sembrano violenti, secondo gli studiosi sono da considerare come bullismo.</a:t>
            </a:r>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23</a:t>
            </a:fld>
            <a:endParaRPr lang="it-IT"/>
          </a:p>
        </p:txBody>
      </p:sp>
    </p:spTree>
    <p:extLst>
      <p:ext uri="{BB962C8B-B14F-4D97-AF65-F5344CB8AC3E}">
        <p14:creationId xmlns:p14="http://schemas.microsoft.com/office/powerpoint/2010/main" val="926171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24</a:t>
            </a:fld>
            <a:endParaRPr lang="it-IT"/>
          </a:p>
        </p:txBody>
      </p:sp>
    </p:spTree>
    <p:extLst>
      <p:ext uri="{BB962C8B-B14F-4D97-AF65-F5344CB8AC3E}">
        <p14:creationId xmlns:p14="http://schemas.microsoft.com/office/powerpoint/2010/main" val="2031033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25</a:t>
            </a:fld>
            <a:endParaRPr lang="it-IT"/>
          </a:p>
        </p:txBody>
      </p:sp>
    </p:spTree>
    <p:extLst>
      <p:ext uri="{BB962C8B-B14F-4D97-AF65-F5344CB8AC3E}">
        <p14:creationId xmlns:p14="http://schemas.microsoft.com/office/powerpoint/2010/main" val="22550272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26</a:t>
            </a:fld>
            <a:endParaRPr lang="it-IT"/>
          </a:p>
        </p:txBody>
      </p:sp>
    </p:spTree>
    <p:extLst>
      <p:ext uri="{BB962C8B-B14F-4D97-AF65-F5344CB8AC3E}">
        <p14:creationId xmlns:p14="http://schemas.microsoft.com/office/powerpoint/2010/main" val="8845552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27</a:t>
            </a:fld>
            <a:endParaRPr lang="it-IT"/>
          </a:p>
        </p:txBody>
      </p:sp>
    </p:spTree>
    <p:extLst>
      <p:ext uri="{BB962C8B-B14F-4D97-AF65-F5344CB8AC3E}">
        <p14:creationId xmlns:p14="http://schemas.microsoft.com/office/powerpoint/2010/main" val="7810358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28</a:t>
            </a:fld>
            <a:endParaRPr lang="it-IT"/>
          </a:p>
        </p:txBody>
      </p:sp>
    </p:spTree>
    <p:extLst>
      <p:ext uri="{BB962C8B-B14F-4D97-AF65-F5344CB8AC3E}">
        <p14:creationId xmlns:p14="http://schemas.microsoft.com/office/powerpoint/2010/main" val="31281118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29</a:t>
            </a:fld>
            <a:endParaRPr lang="it-IT"/>
          </a:p>
        </p:txBody>
      </p:sp>
    </p:spTree>
    <p:extLst>
      <p:ext uri="{BB962C8B-B14F-4D97-AF65-F5344CB8AC3E}">
        <p14:creationId xmlns:p14="http://schemas.microsoft.com/office/powerpoint/2010/main" val="40885771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30</a:t>
            </a:fld>
            <a:endParaRPr lang="it-IT"/>
          </a:p>
        </p:txBody>
      </p:sp>
    </p:spTree>
    <p:extLst>
      <p:ext uri="{BB962C8B-B14F-4D97-AF65-F5344CB8AC3E}">
        <p14:creationId xmlns:p14="http://schemas.microsoft.com/office/powerpoint/2010/main" val="19492848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31</a:t>
            </a:fld>
            <a:endParaRPr lang="it-IT"/>
          </a:p>
        </p:txBody>
      </p:sp>
    </p:spTree>
    <p:extLst>
      <p:ext uri="{BB962C8B-B14F-4D97-AF65-F5344CB8AC3E}">
        <p14:creationId xmlns:p14="http://schemas.microsoft.com/office/powerpoint/2010/main" val="18869699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32</a:t>
            </a:fld>
            <a:endParaRPr lang="it-IT"/>
          </a:p>
        </p:txBody>
      </p:sp>
    </p:spTree>
    <p:extLst>
      <p:ext uri="{BB962C8B-B14F-4D97-AF65-F5344CB8AC3E}">
        <p14:creationId xmlns:p14="http://schemas.microsoft.com/office/powerpoint/2010/main" val="37422386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33</a:t>
            </a:fld>
            <a:endParaRPr lang="it-IT"/>
          </a:p>
        </p:txBody>
      </p:sp>
    </p:spTree>
    <p:extLst>
      <p:ext uri="{BB962C8B-B14F-4D97-AF65-F5344CB8AC3E}">
        <p14:creationId xmlns:p14="http://schemas.microsoft.com/office/powerpoint/2010/main" val="3423300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34</a:t>
            </a:fld>
            <a:endParaRPr lang="it-IT"/>
          </a:p>
        </p:txBody>
      </p:sp>
    </p:spTree>
    <p:extLst>
      <p:ext uri="{BB962C8B-B14F-4D97-AF65-F5344CB8AC3E}">
        <p14:creationId xmlns:p14="http://schemas.microsoft.com/office/powerpoint/2010/main" val="13731405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35</a:t>
            </a:fld>
            <a:endParaRPr lang="it-IT"/>
          </a:p>
        </p:txBody>
      </p:sp>
    </p:spTree>
    <p:extLst>
      <p:ext uri="{BB962C8B-B14F-4D97-AF65-F5344CB8AC3E}">
        <p14:creationId xmlns:p14="http://schemas.microsoft.com/office/powerpoint/2010/main" val="18060314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36</a:t>
            </a:fld>
            <a:endParaRPr lang="it-IT"/>
          </a:p>
        </p:txBody>
      </p:sp>
    </p:spTree>
    <p:extLst>
      <p:ext uri="{BB962C8B-B14F-4D97-AF65-F5344CB8AC3E}">
        <p14:creationId xmlns:p14="http://schemas.microsoft.com/office/powerpoint/2010/main" val="33313210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37</a:t>
            </a:fld>
            <a:endParaRPr lang="it-IT"/>
          </a:p>
        </p:txBody>
      </p:sp>
    </p:spTree>
    <p:extLst>
      <p:ext uri="{BB962C8B-B14F-4D97-AF65-F5344CB8AC3E}">
        <p14:creationId xmlns:p14="http://schemas.microsoft.com/office/powerpoint/2010/main" val="5687648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38</a:t>
            </a:fld>
            <a:endParaRPr lang="it-IT"/>
          </a:p>
        </p:txBody>
      </p:sp>
    </p:spTree>
    <p:extLst>
      <p:ext uri="{BB962C8B-B14F-4D97-AF65-F5344CB8AC3E}">
        <p14:creationId xmlns:p14="http://schemas.microsoft.com/office/powerpoint/2010/main" val="26034477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b="0" dirty="0">
                <a:effectLst/>
              </a:rPr>
              <a:t>Vediamo dalla tabella che, il bullismo e le schermaglie, sono degli atti praticamente opposti: l’atto del bullismo, come abbiamo già visto nelle definizioni, si ripete nel corso del tempo in maniera calcolata per cercare di ferire e annientare la vittima mentre, le schermaglie tra ragazzi durano poco e si verificano in maniera scherzosa, molto spesso spontanea e sebbene sia spiacevole per la vittima è molto spesso sopportabile. Inoltre le schermaglie avvengono in maniera reciproca spesso uno contro uno, mentre, nell’atto di bullismo, spesso ci sono dei ruoli ben definiti, bullo e vittima, e accade con diverse persone verso un singolo. In conclusione quindi non tutti gli atti sono considerabili come bullismo: giocare con le mani, fare scherzi o dispetti sono, secondo gli studi del 2011 di Formella e Ricci, dei comportamenti differenti dal bullismo.</a:t>
            </a:r>
            <a:endParaRPr lang="it-IT" dirty="0">
              <a:effectLst/>
            </a:endParaRPr>
          </a:p>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39</a:t>
            </a:fld>
            <a:endParaRPr lang="it-IT"/>
          </a:p>
        </p:txBody>
      </p:sp>
    </p:spTree>
    <p:extLst>
      <p:ext uri="{BB962C8B-B14F-4D97-AF65-F5344CB8AC3E}">
        <p14:creationId xmlns:p14="http://schemas.microsoft.com/office/powerpoint/2010/main" val="11401834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Le persone coinvolte nell’atto del bullismo sono essenzialmente tre:</a:t>
            </a:r>
          </a:p>
        </p:txBody>
      </p:sp>
      <p:sp>
        <p:nvSpPr>
          <p:cNvPr id="4" name="Segnaposto numero diapositiva 3"/>
          <p:cNvSpPr>
            <a:spLocks noGrp="1"/>
          </p:cNvSpPr>
          <p:nvPr>
            <p:ph type="sldNum" sz="quarter" idx="5"/>
          </p:nvPr>
        </p:nvSpPr>
        <p:spPr/>
        <p:txBody>
          <a:bodyPr/>
          <a:lstStyle/>
          <a:p>
            <a:fld id="{5B10CEE9-0256-2E49-8296-6A57CA691FEB}" type="slidenum">
              <a:rPr lang="it-IT" smtClean="0"/>
              <a:t>40</a:t>
            </a:fld>
            <a:endParaRPr lang="it-IT"/>
          </a:p>
        </p:txBody>
      </p:sp>
    </p:spTree>
    <p:extLst>
      <p:ext uri="{BB962C8B-B14F-4D97-AF65-F5344CB8AC3E}">
        <p14:creationId xmlns:p14="http://schemas.microsoft.com/office/powerpoint/2010/main" val="23645849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bullo </a:t>
            </a:r>
            <a:r>
              <a:rPr lang="it-IT" dirty="0">
                <a:sym typeface="Wingdings" pitchFamily="2" charset="2"/>
              </a:rPr>
              <a:t> la persone che commette le prepotenze</a:t>
            </a:r>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41</a:t>
            </a:fld>
            <a:endParaRPr lang="it-IT"/>
          </a:p>
        </p:txBody>
      </p:sp>
    </p:spTree>
    <p:extLst>
      <p:ext uri="{BB962C8B-B14F-4D97-AF65-F5344CB8AC3E}">
        <p14:creationId xmlns:p14="http://schemas.microsoft.com/office/powerpoint/2010/main" val="22391088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vittima </a:t>
            </a:r>
            <a:r>
              <a:rPr lang="it-IT" dirty="0">
                <a:sym typeface="Wingdings" pitchFamily="2" charset="2"/>
              </a:rPr>
              <a:t> la persona a cui sono destinate le prepotenze</a:t>
            </a:r>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42</a:t>
            </a:fld>
            <a:endParaRPr lang="it-IT"/>
          </a:p>
        </p:txBody>
      </p:sp>
    </p:spTree>
    <p:extLst>
      <p:ext uri="{BB962C8B-B14F-4D97-AF65-F5344CB8AC3E}">
        <p14:creationId xmlns:p14="http://schemas.microsoft.com/office/powerpoint/2010/main" val="41685815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Gli spettatori.</a:t>
            </a:r>
          </a:p>
        </p:txBody>
      </p:sp>
      <p:sp>
        <p:nvSpPr>
          <p:cNvPr id="4" name="Segnaposto numero diapositiva 3"/>
          <p:cNvSpPr>
            <a:spLocks noGrp="1"/>
          </p:cNvSpPr>
          <p:nvPr>
            <p:ph type="sldNum" sz="quarter" idx="5"/>
          </p:nvPr>
        </p:nvSpPr>
        <p:spPr/>
        <p:txBody>
          <a:bodyPr/>
          <a:lstStyle/>
          <a:p>
            <a:fld id="{5B10CEE9-0256-2E49-8296-6A57CA691FEB}" type="slidenum">
              <a:rPr lang="it-IT" smtClean="0"/>
              <a:t>43</a:t>
            </a:fld>
            <a:endParaRPr lang="it-IT"/>
          </a:p>
        </p:txBody>
      </p:sp>
    </p:spTree>
    <p:extLst>
      <p:ext uri="{BB962C8B-B14F-4D97-AF65-F5344CB8AC3E}">
        <p14:creationId xmlns:p14="http://schemas.microsoft.com/office/powerpoint/2010/main" val="19849058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Adesso parliamo del bullo, può essere di 5 tipologie.</a:t>
            </a:r>
          </a:p>
        </p:txBody>
      </p:sp>
      <p:sp>
        <p:nvSpPr>
          <p:cNvPr id="4" name="Segnaposto numero diapositiva 3"/>
          <p:cNvSpPr>
            <a:spLocks noGrp="1"/>
          </p:cNvSpPr>
          <p:nvPr>
            <p:ph type="sldNum" sz="quarter" idx="5"/>
          </p:nvPr>
        </p:nvSpPr>
        <p:spPr/>
        <p:txBody>
          <a:bodyPr/>
          <a:lstStyle/>
          <a:p>
            <a:fld id="{5B10CEE9-0256-2E49-8296-6A57CA691FEB}" type="slidenum">
              <a:rPr lang="it-IT" smtClean="0"/>
              <a:t>44</a:t>
            </a:fld>
            <a:endParaRPr lang="it-IT"/>
          </a:p>
        </p:txBody>
      </p:sp>
    </p:spTree>
    <p:extLst>
      <p:ext uri="{BB962C8B-B14F-4D97-AF65-F5344CB8AC3E}">
        <p14:creationId xmlns:p14="http://schemas.microsoft.com/office/powerpoint/2010/main" val="29307314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Il bullo aggressivo (o dominante) tende ad avere dei comportamenti aggressivi che, se il bullo è maschio, sono associati a delle violenze fisiche. Questo tipo di bullo, quindi, usa spesso la violenza per commettere le prepotenze.</a:t>
            </a:r>
          </a:p>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45</a:t>
            </a:fld>
            <a:endParaRPr lang="it-IT"/>
          </a:p>
        </p:txBody>
      </p:sp>
    </p:spTree>
    <p:extLst>
      <p:ext uri="{BB962C8B-B14F-4D97-AF65-F5344CB8AC3E}">
        <p14:creationId xmlns:p14="http://schemas.microsoft.com/office/powerpoint/2010/main" val="8264818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kern="1200" dirty="0">
                <a:solidFill>
                  <a:schemeClr val="tx1"/>
                </a:solidFill>
                <a:effectLst/>
                <a:latin typeface="+mn-lt"/>
                <a:ea typeface="+mn-ea"/>
                <a:cs typeface="+mn-cs"/>
              </a:rPr>
              <a:t>Il bullo-vittima è caratterizzato da molta insicurezza, una scarsa autostima nonché una grande ansia. È spesso una persona non molto amichevole e poco accettato nel gruppo dei pari ed è proprio perché non si sente totalmente realizzato, non avendo le attenzioni del gruppo, cerca di fare il bullo per ribaltare la situazione. Nei confronti di questa categoria di bulli basta un semplice richiamo da parte della persona adulta per scatenare in lui sensi di colpa e fargli capire che il suo comportamento è sbagliato.</a:t>
            </a:r>
            <a:endParaRPr lang="it-IT" b="0"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46</a:t>
            </a:fld>
            <a:endParaRPr lang="it-IT"/>
          </a:p>
        </p:txBody>
      </p:sp>
    </p:spTree>
    <p:extLst>
      <p:ext uri="{BB962C8B-B14F-4D97-AF65-F5344CB8AC3E}">
        <p14:creationId xmlns:p14="http://schemas.microsoft.com/office/powerpoint/2010/main" val="19315140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kern="1200" dirty="0">
                <a:solidFill>
                  <a:schemeClr val="tx1"/>
                </a:solidFill>
                <a:effectLst/>
                <a:latin typeface="+mn-lt"/>
                <a:ea typeface="+mn-ea"/>
                <a:cs typeface="+mn-cs"/>
              </a:rPr>
              <a:t>Il bullo passivo è un forte sostenitore del bullo dominante e, generalmente, tende ad essere un soggetto insicuro con una bassa autostima che agisce nel piccolo gruppo. Il bullo passivo ha quindi atteggiamenti aggressivi solo per essere accettato dai suoi amici.</a:t>
            </a:r>
            <a:endParaRPr lang="it-IT" b="0"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47</a:t>
            </a:fld>
            <a:endParaRPr lang="it-IT"/>
          </a:p>
        </p:txBody>
      </p:sp>
    </p:spTree>
    <p:extLst>
      <p:ext uri="{BB962C8B-B14F-4D97-AF65-F5344CB8AC3E}">
        <p14:creationId xmlns:p14="http://schemas.microsoft.com/office/powerpoint/2010/main" val="8623868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kern="1200" dirty="0">
                <a:solidFill>
                  <a:schemeClr val="tx1"/>
                </a:solidFill>
                <a:effectLst/>
                <a:latin typeface="+mn-lt"/>
                <a:ea typeface="+mn-ea"/>
                <a:cs typeface="+mn-cs"/>
              </a:rPr>
              <a:t>Il bullo reattivo che ha difficoltà a gestire le sue emozioni e, per questo agisce spesso in maniera impulsiva alle provocazioni.</a:t>
            </a:r>
            <a:endParaRPr lang="it-IT" b="0"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48</a:t>
            </a:fld>
            <a:endParaRPr lang="it-IT"/>
          </a:p>
        </p:txBody>
      </p:sp>
    </p:spTree>
    <p:extLst>
      <p:ext uri="{BB962C8B-B14F-4D97-AF65-F5344CB8AC3E}">
        <p14:creationId xmlns:p14="http://schemas.microsoft.com/office/powerpoint/2010/main" val="16470343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kern="1200" dirty="0">
                <a:solidFill>
                  <a:schemeClr val="tx1"/>
                </a:solidFill>
                <a:effectLst/>
                <a:latin typeface="+mn-lt"/>
                <a:ea typeface="+mn-ea"/>
                <a:cs typeface="+mn-cs"/>
              </a:rPr>
              <a:t>Il bullo proattivo spesso è una persona fredda e calcolatrice che sceglie con cura sia la vittima, che il luogo e il momento, in modo da avere meno ripercussioni possibili.</a:t>
            </a:r>
          </a:p>
          <a:p>
            <a:endParaRPr lang="it-IT" sz="1200" b="0" kern="1200" dirty="0">
              <a:solidFill>
                <a:schemeClr val="tx1"/>
              </a:solidFill>
              <a:effectLst/>
              <a:latin typeface="+mn-lt"/>
              <a:ea typeface="+mn-ea"/>
              <a:cs typeface="+mn-cs"/>
            </a:endParaRPr>
          </a:p>
          <a:p>
            <a:r>
              <a:rPr lang="it-IT" sz="1200" b="0" kern="1200" dirty="0">
                <a:solidFill>
                  <a:schemeClr val="tx1"/>
                </a:solidFill>
                <a:effectLst/>
                <a:latin typeface="+mn-lt"/>
                <a:ea typeface="+mn-ea"/>
                <a:cs typeface="+mn-cs"/>
              </a:rPr>
              <a:t>----</a:t>
            </a:r>
          </a:p>
          <a:p>
            <a:r>
              <a:rPr lang="it-IT" b="0" dirty="0">
                <a:effectLst/>
              </a:rPr>
              <a:t>Il bullo è quindi una persona più forte dei suoi pari (sia fisicamente che psicologicamente) che spesso prova piacere a umiliare le persone utilizzando la violenza, perché pensa che questo sia il modo migliore per risolvere i problemi. Il soggetto che si comporta da bullo, coltiva la propria autostima cercando di dominare gli altri, in modo da potersi mettere in mostra, è quindi una persona spesso aggressiva e ostile con una grande difficoltà nel rispettare le regole imposte dal gruppo; il bullo tende a prendersela con i più deboli per svariati motivi: per semplice sfogo personale (bullo aggressivo), per mettersi in evidenza nel gruppo dei pari (bullo vittima), per essere accettato dal bullo aggressivo (bullo passivo).</a:t>
            </a:r>
            <a:endParaRPr lang="it-IT" dirty="0">
              <a:effectLst/>
            </a:endParaRPr>
          </a:p>
        </p:txBody>
      </p:sp>
      <p:sp>
        <p:nvSpPr>
          <p:cNvPr id="4" name="Segnaposto numero diapositiva 3"/>
          <p:cNvSpPr>
            <a:spLocks noGrp="1"/>
          </p:cNvSpPr>
          <p:nvPr>
            <p:ph type="sldNum" sz="quarter" idx="5"/>
          </p:nvPr>
        </p:nvSpPr>
        <p:spPr/>
        <p:txBody>
          <a:bodyPr/>
          <a:lstStyle/>
          <a:p>
            <a:fld id="{5B10CEE9-0256-2E49-8296-6A57CA691FEB}" type="slidenum">
              <a:rPr lang="it-IT" smtClean="0"/>
              <a:t>49</a:t>
            </a:fld>
            <a:endParaRPr lang="it-IT"/>
          </a:p>
        </p:txBody>
      </p:sp>
    </p:spTree>
    <p:extLst>
      <p:ext uri="{BB962C8B-B14F-4D97-AF65-F5344CB8AC3E}">
        <p14:creationId xmlns:p14="http://schemas.microsoft.com/office/powerpoint/2010/main" val="35528049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vittima, ovvero la persona a cui sono destinate le violenze, può essere di due tipi.</a:t>
            </a:r>
          </a:p>
        </p:txBody>
      </p:sp>
      <p:sp>
        <p:nvSpPr>
          <p:cNvPr id="4" name="Segnaposto numero diapositiva 3"/>
          <p:cNvSpPr>
            <a:spLocks noGrp="1"/>
          </p:cNvSpPr>
          <p:nvPr>
            <p:ph type="sldNum" sz="quarter" idx="5"/>
          </p:nvPr>
        </p:nvSpPr>
        <p:spPr/>
        <p:txBody>
          <a:bodyPr/>
          <a:lstStyle/>
          <a:p>
            <a:fld id="{5B10CEE9-0256-2E49-8296-6A57CA691FEB}" type="slidenum">
              <a:rPr lang="it-IT" smtClean="0"/>
              <a:t>50</a:t>
            </a:fld>
            <a:endParaRPr lang="it-IT"/>
          </a:p>
        </p:txBody>
      </p:sp>
    </p:spTree>
    <p:extLst>
      <p:ext uri="{BB962C8B-B14F-4D97-AF65-F5344CB8AC3E}">
        <p14:creationId xmlns:p14="http://schemas.microsoft.com/office/powerpoint/2010/main" val="26896607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kern="1200" dirty="0">
                <a:solidFill>
                  <a:schemeClr val="tx1"/>
                </a:solidFill>
                <a:effectLst/>
                <a:latin typeface="+mn-lt"/>
                <a:ea typeface="+mn-ea"/>
                <a:cs typeface="+mn-cs"/>
              </a:rPr>
              <a:t>La vittima passiva (o vittima sottomessa) generalmente un individuo fragile, timido e poco propenso a richiedere l’aiuto degli altri. Questa vittima è spesso caratterizzata da una scarsa autostima e da un’immagine negativa di sé e delle proprie competenze ed è proprio la sua estrema vulnerabilità il segnale, per il bullo, che quel soggetto possa essere vittimizzato.</a:t>
            </a:r>
            <a:endParaRPr lang="it-IT" b="0"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51</a:t>
            </a:fld>
            <a:endParaRPr lang="it-IT"/>
          </a:p>
        </p:txBody>
      </p:sp>
    </p:spTree>
    <p:extLst>
      <p:ext uri="{BB962C8B-B14F-4D97-AF65-F5344CB8AC3E}">
        <p14:creationId xmlns:p14="http://schemas.microsoft.com/office/powerpoint/2010/main" val="30371375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kern="1200" dirty="0">
                <a:solidFill>
                  <a:schemeClr val="tx1"/>
                </a:solidFill>
                <a:effectLst/>
                <a:latin typeface="+mn-lt"/>
                <a:ea typeface="+mn-ea"/>
                <a:cs typeface="+mn-cs"/>
              </a:rPr>
              <a:t>La vittima provocatrice è un soggetto che, con i propri comportamenti, sollecita e orienta verso di sé le condotte dei bulli. Si tratta di persone irrequiete e </a:t>
            </a:r>
            <a:r>
              <a:rPr lang="it-IT" sz="1200" b="0" kern="1200" dirty="0" err="1">
                <a:solidFill>
                  <a:schemeClr val="tx1"/>
                </a:solidFill>
                <a:effectLst/>
                <a:latin typeface="+mn-lt"/>
                <a:ea typeface="+mn-ea"/>
                <a:cs typeface="+mn-cs"/>
              </a:rPr>
              <a:t>iper</a:t>
            </a:r>
            <a:r>
              <a:rPr lang="it-IT" sz="1200" b="0" kern="1200" dirty="0">
                <a:solidFill>
                  <a:schemeClr val="tx1"/>
                </a:solidFill>
                <a:effectLst/>
                <a:latin typeface="+mn-lt"/>
                <a:ea typeface="+mn-ea"/>
                <a:cs typeface="+mn-cs"/>
              </a:rPr>
              <a:t>-attive che nutrono grandi difficoltà nel regolare le proprie emozioni.</a:t>
            </a:r>
            <a:r>
              <a:rPr lang="it-IT" b="0" dirty="0">
                <a:effectLst/>
              </a:rPr>
              <a:t> </a:t>
            </a:r>
            <a:endParaRPr lang="it-IT" b="0"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52</a:t>
            </a:fld>
            <a:endParaRPr lang="it-IT"/>
          </a:p>
        </p:txBody>
      </p:sp>
    </p:spTree>
    <p:extLst>
      <p:ext uri="{BB962C8B-B14F-4D97-AF65-F5344CB8AC3E}">
        <p14:creationId xmlns:p14="http://schemas.microsoft.com/office/powerpoint/2010/main" val="15447447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53</a:t>
            </a:fld>
            <a:endParaRPr lang="it-IT"/>
          </a:p>
        </p:txBody>
      </p:sp>
    </p:spTree>
    <p:extLst>
      <p:ext uri="{BB962C8B-B14F-4D97-AF65-F5344CB8AC3E}">
        <p14:creationId xmlns:p14="http://schemas.microsoft.com/office/powerpoint/2010/main" val="7881793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i="1" dirty="0"/>
              <a:t>«Paola Cortellesi e il discorso sul bullismo al David di Donatello».</a:t>
            </a:r>
          </a:p>
        </p:txBody>
      </p:sp>
      <p:sp>
        <p:nvSpPr>
          <p:cNvPr id="4" name="Segnaposto numero diapositiva 3"/>
          <p:cNvSpPr>
            <a:spLocks noGrp="1"/>
          </p:cNvSpPr>
          <p:nvPr>
            <p:ph type="sldNum" sz="quarter" idx="5"/>
          </p:nvPr>
        </p:nvSpPr>
        <p:spPr/>
        <p:txBody>
          <a:bodyPr/>
          <a:lstStyle/>
          <a:p>
            <a:fld id="{5B10CEE9-0256-2E49-8296-6A57CA691FEB}" type="slidenum">
              <a:rPr lang="it-IT" smtClean="0"/>
              <a:t>54</a:t>
            </a:fld>
            <a:endParaRPr lang="it-IT"/>
          </a:p>
        </p:txBody>
      </p:sp>
    </p:spTree>
    <p:extLst>
      <p:ext uri="{BB962C8B-B14F-4D97-AF65-F5344CB8AC3E}">
        <p14:creationId xmlns:p14="http://schemas.microsoft.com/office/powerpoint/2010/main" val="37160197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Infine ci sono gli spettatori, ossia coloro che assistono all’episodio violento. Si distinguono, a seconda dei comportamenti che decidono di assumere in tre tipi.</a:t>
            </a:r>
          </a:p>
        </p:txBody>
      </p:sp>
      <p:sp>
        <p:nvSpPr>
          <p:cNvPr id="4" name="Segnaposto numero diapositiva 3"/>
          <p:cNvSpPr>
            <a:spLocks noGrp="1"/>
          </p:cNvSpPr>
          <p:nvPr>
            <p:ph type="sldNum" sz="quarter" idx="5"/>
          </p:nvPr>
        </p:nvSpPr>
        <p:spPr/>
        <p:txBody>
          <a:bodyPr/>
          <a:lstStyle/>
          <a:p>
            <a:fld id="{5B10CEE9-0256-2E49-8296-6A57CA691FEB}" type="slidenum">
              <a:rPr lang="it-IT" smtClean="0"/>
              <a:t>55</a:t>
            </a:fld>
            <a:endParaRPr lang="it-IT"/>
          </a:p>
        </p:txBody>
      </p:sp>
    </p:spTree>
    <p:extLst>
      <p:ext uri="{BB962C8B-B14F-4D97-AF65-F5344CB8AC3E}">
        <p14:creationId xmlns:p14="http://schemas.microsoft.com/office/powerpoint/2010/main" val="6988293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 sostenitori del bullo, ovvero tutte quelle persone che, con il loro comportamento, aiutano il bullo mentre compie gli atti di violenza perché lo incitano e lo fanno sentire accettato.</a:t>
            </a:r>
          </a:p>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56</a:t>
            </a:fld>
            <a:endParaRPr lang="it-IT"/>
          </a:p>
        </p:txBody>
      </p:sp>
    </p:spTree>
    <p:extLst>
      <p:ext uri="{BB962C8B-B14F-4D97-AF65-F5344CB8AC3E}">
        <p14:creationId xmlns:p14="http://schemas.microsoft.com/office/powerpoint/2010/main" val="35982523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 difensori della vittima coloro che difendono, appunto la vittima, prestandole soccorso offrendo loro consolazione a aiuto. Questi soggetti sono gli unici in grado di opporsi in maniera concreta alle prevaricazioni e, dunque, sono capaci di mettere in atto azioni di tutela.</a:t>
            </a:r>
          </a:p>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57</a:t>
            </a:fld>
            <a:endParaRPr lang="it-IT"/>
          </a:p>
        </p:txBody>
      </p:sp>
    </p:spTree>
    <p:extLst>
      <p:ext uri="{BB962C8B-B14F-4D97-AF65-F5344CB8AC3E}">
        <p14:creationId xmlns:p14="http://schemas.microsoft.com/office/powerpoint/2010/main" val="22205512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La maggioranza silenziosa che racchiude i classici spettatori, coloro che ignorano o si astengono dal prendere parte alla situazione aggressiva, sia come difensori che come sostenitori.</a:t>
            </a:r>
          </a:p>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58</a:t>
            </a:fld>
            <a:endParaRPr lang="it-IT"/>
          </a:p>
        </p:txBody>
      </p:sp>
    </p:spTree>
    <p:extLst>
      <p:ext uri="{BB962C8B-B14F-4D97-AF65-F5344CB8AC3E}">
        <p14:creationId xmlns:p14="http://schemas.microsoft.com/office/powerpoint/2010/main" val="25655727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Il ruolo dello spettatore nell’atto di bullismo è importante, perché spesso è grazie alla sua prontezza che le prevaricazioni si possono interrompere. Adesso vediamo un breve video e poi lo commentiamo.</a:t>
            </a:r>
          </a:p>
        </p:txBody>
      </p:sp>
      <p:sp>
        <p:nvSpPr>
          <p:cNvPr id="4" name="Segnaposto numero diapositiva 3"/>
          <p:cNvSpPr>
            <a:spLocks noGrp="1"/>
          </p:cNvSpPr>
          <p:nvPr>
            <p:ph type="sldNum" sz="quarter" idx="5"/>
          </p:nvPr>
        </p:nvSpPr>
        <p:spPr/>
        <p:txBody>
          <a:bodyPr/>
          <a:lstStyle/>
          <a:p>
            <a:fld id="{5B10CEE9-0256-2E49-8296-6A57CA691FEB}" type="slidenum">
              <a:rPr lang="it-IT" smtClean="0"/>
              <a:t>59</a:t>
            </a:fld>
            <a:endParaRPr lang="it-IT"/>
          </a:p>
        </p:txBody>
      </p:sp>
    </p:spTree>
    <p:extLst>
      <p:ext uri="{BB962C8B-B14F-4D97-AF65-F5344CB8AC3E}">
        <p14:creationId xmlns:p14="http://schemas.microsoft.com/office/powerpoint/2010/main" val="7944841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t>
            </a:r>
            <a:r>
              <a:rPr lang="it-IT" i="1" dirty="0"/>
              <a:t>Video campo da calcio».</a:t>
            </a:r>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60</a:t>
            </a:fld>
            <a:endParaRPr lang="it-IT"/>
          </a:p>
        </p:txBody>
      </p:sp>
    </p:spTree>
    <p:extLst>
      <p:ext uri="{BB962C8B-B14F-4D97-AF65-F5344CB8AC3E}">
        <p14:creationId xmlns:p14="http://schemas.microsoft.com/office/powerpoint/2010/main" val="27658215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Esistono, fondamentalmente, due tipi di bullismo.</a:t>
            </a:r>
          </a:p>
        </p:txBody>
      </p:sp>
      <p:sp>
        <p:nvSpPr>
          <p:cNvPr id="4" name="Segnaposto numero diapositiva 3"/>
          <p:cNvSpPr>
            <a:spLocks noGrp="1"/>
          </p:cNvSpPr>
          <p:nvPr>
            <p:ph type="sldNum" sz="quarter" idx="5"/>
          </p:nvPr>
        </p:nvSpPr>
        <p:spPr/>
        <p:txBody>
          <a:bodyPr/>
          <a:lstStyle/>
          <a:p>
            <a:fld id="{5B10CEE9-0256-2E49-8296-6A57CA691FEB}" type="slidenum">
              <a:rPr lang="it-IT" smtClean="0"/>
              <a:t>61</a:t>
            </a:fld>
            <a:endParaRPr lang="it-IT"/>
          </a:p>
        </p:txBody>
      </p:sp>
    </p:spTree>
    <p:extLst>
      <p:ext uri="{BB962C8B-B14F-4D97-AF65-F5344CB8AC3E}">
        <p14:creationId xmlns:p14="http://schemas.microsoft.com/office/powerpoint/2010/main" val="28360768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Il bullismo diretto si caratterizza per un contatto concreto tra due soggetti, il bullo e la vittima; questo tipo di bullismo è quello più facilmente individuabile anche visivamente.</a:t>
            </a:r>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62</a:t>
            </a:fld>
            <a:endParaRPr lang="it-IT"/>
          </a:p>
        </p:txBody>
      </p:sp>
    </p:spTree>
    <p:extLst>
      <p:ext uri="{BB962C8B-B14F-4D97-AF65-F5344CB8AC3E}">
        <p14:creationId xmlns:p14="http://schemas.microsoft.com/office/powerpoint/2010/main" val="21804357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Il bullismo indiretto, invece, è una tipologia che si caratterizza per le intimidazioni che non sono fisiche; infatti, tramite questo tipo di bullismo, conosciuto anche come bullismo psicologico, il bullo cerca di danneggiare la vittima diffamandola, escludendola e diffondendo pettegolezzi su di essa. In questa categoria ci rientra anche il cyberbullismo, ovvero il bullismo diffuso in rete.</a:t>
            </a:r>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63</a:t>
            </a:fld>
            <a:endParaRPr lang="it-IT"/>
          </a:p>
        </p:txBody>
      </p:sp>
    </p:spTree>
    <p:extLst>
      <p:ext uri="{BB962C8B-B14F-4D97-AF65-F5344CB8AC3E}">
        <p14:creationId xmlns:p14="http://schemas.microsoft.com/office/powerpoint/2010/main" val="40088086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bullismo diretto, a sua volta, si suddivide in due categorie.</a:t>
            </a:r>
          </a:p>
        </p:txBody>
      </p:sp>
      <p:sp>
        <p:nvSpPr>
          <p:cNvPr id="4" name="Segnaposto numero diapositiva 3"/>
          <p:cNvSpPr>
            <a:spLocks noGrp="1"/>
          </p:cNvSpPr>
          <p:nvPr>
            <p:ph type="sldNum" sz="quarter" idx="5"/>
          </p:nvPr>
        </p:nvSpPr>
        <p:spPr/>
        <p:txBody>
          <a:bodyPr/>
          <a:lstStyle/>
          <a:p>
            <a:fld id="{5B10CEE9-0256-2E49-8296-6A57CA691FEB}" type="slidenum">
              <a:rPr lang="it-IT" smtClean="0"/>
              <a:t>64</a:t>
            </a:fld>
            <a:endParaRPr lang="it-IT"/>
          </a:p>
        </p:txBody>
      </p:sp>
    </p:spTree>
    <p:extLst>
      <p:ext uri="{BB962C8B-B14F-4D97-AF65-F5344CB8AC3E}">
        <p14:creationId xmlns:p14="http://schemas.microsoft.com/office/powerpoint/2010/main" val="1151347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Il bullismo fisico che caratterizza in maniera prevalente il sesso maschile. Questo tipo di bullismo comprende atti come dare calci, lanciare oggetti, mordere, tirare i capelli nonché danneggiare oggetti di proprietà della vittima.</a:t>
            </a:r>
          </a:p>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65</a:t>
            </a:fld>
            <a:endParaRPr lang="it-IT"/>
          </a:p>
        </p:txBody>
      </p:sp>
    </p:spTree>
    <p:extLst>
      <p:ext uri="{BB962C8B-B14F-4D97-AF65-F5344CB8AC3E}">
        <p14:creationId xmlns:p14="http://schemas.microsoft.com/office/powerpoint/2010/main" val="30876804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Il bullismo verbale, ovvero, </a:t>
            </a:r>
            <a:r>
              <a:rPr lang="it-IT" sz="1200" kern="1200" dirty="0" err="1">
                <a:solidFill>
                  <a:schemeClr val="tx1"/>
                </a:solidFill>
                <a:effectLst/>
                <a:latin typeface="+mn-lt"/>
                <a:ea typeface="+mn-ea"/>
                <a:cs typeface="+mn-cs"/>
              </a:rPr>
              <a:t>ntimidazioni</a:t>
            </a:r>
            <a:r>
              <a:rPr lang="it-IT" sz="1200" kern="1200" dirty="0">
                <a:solidFill>
                  <a:schemeClr val="tx1"/>
                </a:solidFill>
                <a:effectLst/>
                <a:latin typeface="+mn-lt"/>
                <a:ea typeface="+mn-ea"/>
                <a:cs typeface="+mn-cs"/>
              </a:rPr>
              <a:t> contro</a:t>
            </a:r>
            <a:r>
              <a:rPr lang="it-IT" sz="1200" b="1" kern="1200" dirty="0">
                <a:solidFill>
                  <a:schemeClr val="tx1"/>
                </a:solidFill>
                <a:effectLst/>
                <a:latin typeface="+mn-lt"/>
                <a:ea typeface="+mn-ea"/>
                <a:cs typeface="+mn-cs"/>
              </a:rPr>
              <a:t> </a:t>
            </a:r>
            <a:r>
              <a:rPr lang="it-IT" sz="1200" kern="1200" dirty="0">
                <a:solidFill>
                  <a:schemeClr val="tx1"/>
                </a:solidFill>
                <a:effectLst/>
                <a:latin typeface="+mn-lt"/>
                <a:ea typeface="+mn-ea"/>
                <a:cs typeface="+mn-cs"/>
              </a:rPr>
              <a:t>soggetti, insultare, offendere, attribuire sgradevoli soprannomi e, la cosa più diffusa, ridicolizzare davanti agli altri.</a:t>
            </a:r>
          </a:p>
          <a:p>
            <a:endParaRPr lang="it-IT" b="1"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66</a:t>
            </a:fld>
            <a:endParaRPr lang="it-IT"/>
          </a:p>
        </p:txBody>
      </p:sp>
    </p:spTree>
    <p:extLst>
      <p:ext uri="{BB962C8B-B14F-4D97-AF65-F5344CB8AC3E}">
        <p14:creationId xmlns:p14="http://schemas.microsoft.com/office/powerpoint/2010/main" val="416009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All’interno del bullismo indiretto, spesso sottovalutato, troviamo il bullismo legato alle differenze di genere.</a:t>
            </a:r>
          </a:p>
          <a:p>
            <a:endParaRPr lang="it-IT" dirty="0"/>
          </a:p>
          <a:p>
            <a:r>
              <a:rPr lang="it-IT" dirty="0"/>
              <a:t>Innanzitutto, cosa intendiamo con il termine genere?</a:t>
            </a:r>
          </a:p>
          <a:p>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67</a:t>
            </a:fld>
            <a:endParaRPr lang="it-IT"/>
          </a:p>
        </p:txBody>
      </p:sp>
    </p:spTree>
    <p:extLst>
      <p:ext uri="{BB962C8B-B14F-4D97-AF65-F5344CB8AC3E}">
        <p14:creationId xmlns:p14="http://schemas.microsoft.com/office/powerpoint/2010/main" val="27241314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68</a:t>
            </a:fld>
            <a:endParaRPr lang="it-IT"/>
          </a:p>
        </p:txBody>
      </p:sp>
    </p:spTree>
    <p:extLst>
      <p:ext uri="{BB962C8B-B14F-4D97-AF65-F5344CB8AC3E}">
        <p14:creationId xmlns:p14="http://schemas.microsoft.com/office/powerpoint/2010/main" val="34689703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69</a:t>
            </a:fld>
            <a:endParaRPr lang="it-IT"/>
          </a:p>
        </p:txBody>
      </p:sp>
    </p:spTree>
    <p:extLst>
      <p:ext uri="{BB962C8B-B14F-4D97-AF65-F5344CB8AC3E}">
        <p14:creationId xmlns:p14="http://schemas.microsoft.com/office/powerpoint/2010/main" val="2934692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Le differenze di genere spesso, direi quasi sempre, sfociano in bullismo.</a:t>
            </a:r>
          </a:p>
        </p:txBody>
      </p:sp>
      <p:sp>
        <p:nvSpPr>
          <p:cNvPr id="4" name="Segnaposto numero diapositiva 3"/>
          <p:cNvSpPr>
            <a:spLocks noGrp="1"/>
          </p:cNvSpPr>
          <p:nvPr>
            <p:ph type="sldNum" sz="quarter" idx="5"/>
          </p:nvPr>
        </p:nvSpPr>
        <p:spPr/>
        <p:txBody>
          <a:bodyPr/>
          <a:lstStyle/>
          <a:p>
            <a:fld id="{5B10CEE9-0256-2E49-8296-6A57CA691FEB}" type="slidenum">
              <a:rPr lang="it-IT" smtClean="0"/>
              <a:t>70</a:t>
            </a:fld>
            <a:endParaRPr lang="it-IT"/>
          </a:p>
        </p:txBody>
      </p:sp>
    </p:spTree>
    <p:extLst>
      <p:ext uri="{BB962C8B-B14F-4D97-AF65-F5344CB8AC3E}">
        <p14:creationId xmlns:p14="http://schemas.microsoft.com/office/powerpoint/2010/main" val="262809747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71</a:t>
            </a:fld>
            <a:endParaRPr lang="it-IT"/>
          </a:p>
        </p:txBody>
      </p:sp>
    </p:spTree>
    <p:extLst>
      <p:ext uri="{BB962C8B-B14F-4D97-AF65-F5344CB8AC3E}">
        <p14:creationId xmlns:p14="http://schemas.microsoft.com/office/powerpoint/2010/main" val="13091765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72</a:t>
            </a:fld>
            <a:endParaRPr lang="it-IT"/>
          </a:p>
        </p:txBody>
      </p:sp>
    </p:spTree>
    <p:extLst>
      <p:ext uri="{BB962C8B-B14F-4D97-AF65-F5344CB8AC3E}">
        <p14:creationId xmlns:p14="http://schemas.microsoft.com/office/powerpoint/2010/main" val="20779755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t>
            </a:r>
            <a:r>
              <a:rPr lang="it-IT" i="1" dirty="0"/>
              <a:t>Video Paola Cortellesi sulle differenze di genere al David di Donatello»:</a:t>
            </a:r>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73</a:t>
            </a:fld>
            <a:endParaRPr lang="it-IT"/>
          </a:p>
        </p:txBody>
      </p:sp>
    </p:spTree>
    <p:extLst>
      <p:ext uri="{BB962C8B-B14F-4D97-AF65-F5344CB8AC3E}">
        <p14:creationId xmlns:p14="http://schemas.microsoft.com/office/powerpoint/2010/main" val="11000884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74</a:t>
            </a:fld>
            <a:endParaRPr lang="it-IT"/>
          </a:p>
        </p:txBody>
      </p:sp>
    </p:spTree>
    <p:extLst>
      <p:ext uri="{BB962C8B-B14F-4D97-AF65-F5344CB8AC3E}">
        <p14:creationId xmlns:p14="http://schemas.microsoft.com/office/powerpoint/2010/main" val="19617274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75</a:t>
            </a:fld>
            <a:endParaRPr lang="it-IT"/>
          </a:p>
        </p:txBody>
      </p:sp>
    </p:spTree>
    <p:extLst>
      <p:ext uri="{BB962C8B-B14F-4D97-AF65-F5344CB8AC3E}">
        <p14:creationId xmlns:p14="http://schemas.microsoft.com/office/powerpoint/2010/main" val="73017389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76</a:t>
            </a:fld>
            <a:endParaRPr lang="it-IT"/>
          </a:p>
        </p:txBody>
      </p:sp>
    </p:spTree>
    <p:extLst>
      <p:ext uri="{BB962C8B-B14F-4D97-AF65-F5344CB8AC3E}">
        <p14:creationId xmlns:p14="http://schemas.microsoft.com/office/powerpoint/2010/main" val="21778238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t>
            </a:r>
            <a:r>
              <a:rPr lang="it-IT" i="1" dirty="0"/>
              <a:t>Video de Il Collegio 4, ultima stagione».</a:t>
            </a:r>
            <a:endParaRPr lang="it-IT" dirty="0"/>
          </a:p>
        </p:txBody>
      </p:sp>
      <p:sp>
        <p:nvSpPr>
          <p:cNvPr id="4" name="Segnaposto numero diapositiva 3"/>
          <p:cNvSpPr>
            <a:spLocks noGrp="1"/>
          </p:cNvSpPr>
          <p:nvPr>
            <p:ph type="sldNum" sz="quarter" idx="5"/>
          </p:nvPr>
        </p:nvSpPr>
        <p:spPr/>
        <p:txBody>
          <a:bodyPr/>
          <a:lstStyle/>
          <a:p>
            <a:fld id="{5B10CEE9-0256-2E49-8296-6A57CA691FEB}" type="slidenum">
              <a:rPr lang="it-IT" smtClean="0"/>
              <a:t>77</a:t>
            </a:fld>
            <a:endParaRPr lang="it-IT"/>
          </a:p>
        </p:txBody>
      </p:sp>
    </p:spTree>
    <p:extLst>
      <p:ext uri="{BB962C8B-B14F-4D97-AF65-F5344CB8AC3E}">
        <p14:creationId xmlns:p14="http://schemas.microsoft.com/office/powerpoint/2010/main" val="37746393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78</a:t>
            </a:fld>
            <a:endParaRPr lang="it-IT"/>
          </a:p>
        </p:txBody>
      </p:sp>
    </p:spTree>
    <p:extLst>
      <p:ext uri="{BB962C8B-B14F-4D97-AF65-F5344CB8AC3E}">
        <p14:creationId xmlns:p14="http://schemas.microsoft.com/office/powerpoint/2010/main" val="202707388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5B10CEE9-0256-2E49-8296-6A57CA691FEB}" type="slidenum">
              <a:rPr lang="it-IT" smtClean="0"/>
              <a:t>79</a:t>
            </a:fld>
            <a:endParaRPr lang="it-IT"/>
          </a:p>
        </p:txBody>
      </p:sp>
    </p:spTree>
    <p:extLst>
      <p:ext uri="{BB962C8B-B14F-4D97-AF65-F5344CB8AC3E}">
        <p14:creationId xmlns:p14="http://schemas.microsoft.com/office/powerpoint/2010/main" val="93117422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1600" y="304800"/>
            <a:ext cx="4114800" cy="3086100"/>
          </a:xfrm>
        </p:spPr>
      </p:sp>
      <p:sp>
        <p:nvSpPr>
          <p:cNvPr id="4" name="Segnaposto numero diapositiva 3"/>
          <p:cNvSpPr>
            <a:spLocks noGrp="1"/>
          </p:cNvSpPr>
          <p:nvPr>
            <p:ph type="sldNum" sz="quarter" idx="5"/>
          </p:nvPr>
        </p:nvSpPr>
        <p:spPr/>
        <p:txBody>
          <a:bodyPr/>
          <a:lstStyle/>
          <a:p>
            <a:fld id="{5B10CEE9-0256-2E49-8296-6A57CA691FEB}" type="slidenum">
              <a:rPr lang="it-IT" smtClean="0"/>
              <a:t>80</a:t>
            </a:fld>
            <a:endParaRPr lang="it-IT"/>
          </a:p>
        </p:txBody>
      </p:sp>
    </p:spTree>
    <p:extLst>
      <p:ext uri="{BB962C8B-B14F-4D97-AF65-F5344CB8AC3E}">
        <p14:creationId xmlns:p14="http://schemas.microsoft.com/office/powerpoint/2010/main" val="9679120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07937" y="2017852"/>
            <a:ext cx="7886700" cy="1639748"/>
          </a:xfrm>
          <a:prstGeom prst="rect">
            <a:avLst/>
          </a:prstGeom>
        </p:spPr>
        <p:txBody>
          <a:bodyPr lIns="0" tIns="0" rIns="0" bIns="0"/>
          <a:lstStyle>
            <a:lvl1pPr>
              <a:defRPr b="0" i="0">
                <a:solidFill>
                  <a:schemeClr val="tx1"/>
                </a:solidFill>
              </a:defRPr>
            </a:lvl1pPr>
          </a:lstStyle>
          <a:p>
            <a:endParaRPr dirty="0"/>
          </a:p>
        </p:txBody>
      </p:sp>
      <p:sp>
        <p:nvSpPr>
          <p:cNvPr id="7" name="object 5">
            <a:extLst>
              <a:ext uri="{FF2B5EF4-FFF2-40B4-BE49-F238E27FC236}">
                <a16:creationId xmlns:a16="http://schemas.microsoft.com/office/drawing/2014/main" id="{B69D1F06-137D-7F44-BE98-7EE5775BA669}"/>
              </a:ext>
            </a:extLst>
          </p:cNvPr>
          <p:cNvSpPr/>
          <p:nvPr userDrawn="1"/>
        </p:nvSpPr>
        <p:spPr>
          <a:xfrm>
            <a:off x="7341371" y="6121598"/>
            <a:ext cx="15240" cy="648335"/>
          </a:xfrm>
          <a:custGeom>
            <a:avLst/>
            <a:gdLst/>
            <a:ahLst/>
            <a:cxnLst/>
            <a:rect l="l" t="t" r="r" b="b"/>
            <a:pathLst>
              <a:path w="15239" h="648334">
                <a:moveTo>
                  <a:pt x="0" y="648281"/>
                </a:moveTo>
                <a:lnTo>
                  <a:pt x="15004" y="648281"/>
                </a:lnTo>
                <a:lnTo>
                  <a:pt x="15004" y="0"/>
                </a:lnTo>
                <a:lnTo>
                  <a:pt x="0" y="0"/>
                </a:lnTo>
                <a:lnTo>
                  <a:pt x="0" y="648281"/>
                </a:lnTo>
                <a:close/>
              </a:path>
            </a:pathLst>
          </a:custGeom>
          <a:solidFill>
            <a:srgbClr val="E6E4E4"/>
          </a:solidFill>
        </p:spPr>
        <p:txBody>
          <a:bodyPr wrap="square" lIns="0" tIns="0" rIns="0" bIns="0" rtlCol="0"/>
          <a:lstStyle/>
          <a:p>
            <a:endParaRPr/>
          </a:p>
        </p:txBody>
      </p:sp>
      <p:sp>
        <p:nvSpPr>
          <p:cNvPr id="9" name="object 11">
            <a:extLst>
              <a:ext uri="{FF2B5EF4-FFF2-40B4-BE49-F238E27FC236}">
                <a16:creationId xmlns:a16="http://schemas.microsoft.com/office/drawing/2014/main" id="{BD5D1F52-D616-4A44-9FBF-442A7C806680}"/>
              </a:ext>
            </a:extLst>
          </p:cNvPr>
          <p:cNvSpPr/>
          <p:nvPr userDrawn="1"/>
        </p:nvSpPr>
        <p:spPr>
          <a:xfrm>
            <a:off x="1155217" y="304803"/>
            <a:ext cx="2782717" cy="421031"/>
          </a:xfrm>
          <a:prstGeom prst="rect">
            <a:avLst/>
          </a:prstGeom>
          <a:blipFill>
            <a:blip r:embed="rId2" cstate="print"/>
            <a:stretch>
              <a:fillRect/>
            </a:stretch>
          </a:blipFill>
        </p:spPr>
        <p:txBody>
          <a:bodyPr wrap="square" lIns="0" tIns="0" rIns="0" bIns="0" rtlCol="0"/>
          <a:lstStyle/>
          <a:p>
            <a:endParaRPr dirty="0"/>
          </a:p>
        </p:txBody>
      </p:sp>
      <p:sp>
        <p:nvSpPr>
          <p:cNvPr id="12" name="object 26">
            <a:extLst>
              <a:ext uri="{FF2B5EF4-FFF2-40B4-BE49-F238E27FC236}">
                <a16:creationId xmlns:a16="http://schemas.microsoft.com/office/drawing/2014/main" id="{19C82EA9-2AF1-664A-A311-FDB752402597}"/>
              </a:ext>
            </a:extLst>
          </p:cNvPr>
          <p:cNvSpPr/>
          <p:nvPr userDrawn="1"/>
        </p:nvSpPr>
        <p:spPr>
          <a:xfrm>
            <a:off x="9012816" y="6121596"/>
            <a:ext cx="15240" cy="648335"/>
          </a:xfrm>
          <a:custGeom>
            <a:avLst/>
            <a:gdLst/>
            <a:ahLst/>
            <a:cxnLst/>
            <a:rect l="l" t="t" r="r" b="b"/>
            <a:pathLst>
              <a:path w="15239" h="648334">
                <a:moveTo>
                  <a:pt x="0" y="648281"/>
                </a:moveTo>
                <a:lnTo>
                  <a:pt x="15004" y="648281"/>
                </a:lnTo>
                <a:lnTo>
                  <a:pt x="15004" y="0"/>
                </a:lnTo>
                <a:lnTo>
                  <a:pt x="0" y="0"/>
                </a:lnTo>
                <a:lnTo>
                  <a:pt x="0" y="648281"/>
                </a:lnTo>
                <a:close/>
              </a:path>
            </a:pathLst>
          </a:custGeom>
          <a:solidFill>
            <a:srgbClr val="E6E4E4"/>
          </a:solidFill>
        </p:spPr>
        <p:txBody>
          <a:bodyPr wrap="square" lIns="0" tIns="0" rIns="0" bIns="0" rtlCol="0"/>
          <a:lstStyle/>
          <a:p>
            <a:endParaRPr/>
          </a:p>
        </p:txBody>
      </p:sp>
      <p:sp>
        <p:nvSpPr>
          <p:cNvPr id="13" name="object 2">
            <a:extLst>
              <a:ext uri="{FF2B5EF4-FFF2-40B4-BE49-F238E27FC236}">
                <a16:creationId xmlns:a16="http://schemas.microsoft.com/office/drawing/2014/main" id="{0C52C0E2-A4AA-154D-B0AF-4C2B55286544}"/>
              </a:ext>
            </a:extLst>
          </p:cNvPr>
          <p:cNvSpPr txBox="1"/>
          <p:nvPr userDrawn="1"/>
        </p:nvSpPr>
        <p:spPr>
          <a:xfrm>
            <a:off x="6698983" y="6516279"/>
            <a:ext cx="2918312" cy="282450"/>
          </a:xfrm>
          <a:prstGeom prst="rect">
            <a:avLst/>
          </a:prstGeom>
        </p:spPr>
        <p:txBody>
          <a:bodyPr vert="horz" wrap="square" lIns="0" tIns="0" rIns="0" bIns="0" rtlCol="0">
            <a:spAutoFit/>
          </a:bodyPr>
          <a:lstStyle/>
          <a:p>
            <a:pPr marL="12700" marR="5080" algn="ctr">
              <a:lnSpc>
                <a:spcPts val="2700"/>
              </a:lnSpc>
            </a:pPr>
            <a:r>
              <a:rPr lang="it-IT" sz="800" b="1" cap="all" spc="-5" dirty="0">
                <a:solidFill>
                  <a:srgbClr val="585858"/>
                </a:solidFill>
                <a:latin typeface="Lucida Sans"/>
                <a:cs typeface="Lucida Sans"/>
              </a:rPr>
              <a:t>#EDUCHIAMOCIAPREVENIRE</a:t>
            </a:r>
            <a:endParaRPr sz="800" dirty="0">
              <a:latin typeface="Lucida Sans"/>
              <a:cs typeface="Lucida Sans"/>
            </a:endParaRPr>
          </a:p>
        </p:txBody>
      </p:sp>
      <p:pic>
        <p:nvPicPr>
          <p:cNvPr id="14" name="Immagine 13" descr="Immagine che contiene disegnando&#10;&#10;Descrizione generata automaticamente">
            <a:extLst>
              <a:ext uri="{FF2B5EF4-FFF2-40B4-BE49-F238E27FC236}">
                <a16:creationId xmlns:a16="http://schemas.microsoft.com/office/drawing/2014/main" id="{8DF8B3AE-F7E0-0A41-A216-068476300E1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7988" r="37934"/>
          <a:stretch/>
        </p:blipFill>
        <p:spPr>
          <a:xfrm>
            <a:off x="7721646" y="5915365"/>
            <a:ext cx="872991" cy="1060795"/>
          </a:xfrm>
          <a:prstGeom prst="rect">
            <a:avLst/>
          </a:prstGeom>
        </p:spPr>
      </p:pic>
      <p:sp>
        <p:nvSpPr>
          <p:cNvPr id="15" name="object 50">
            <a:extLst>
              <a:ext uri="{FF2B5EF4-FFF2-40B4-BE49-F238E27FC236}">
                <a16:creationId xmlns:a16="http://schemas.microsoft.com/office/drawing/2014/main" id="{C7A0E689-EA3F-A445-A3F7-46802FC4AD99}"/>
              </a:ext>
            </a:extLst>
          </p:cNvPr>
          <p:cNvSpPr txBox="1">
            <a:spLocks/>
          </p:cNvSpPr>
          <p:nvPr userDrawn="1"/>
        </p:nvSpPr>
        <p:spPr>
          <a:xfrm>
            <a:off x="620484" y="1223512"/>
            <a:ext cx="7508875" cy="369332"/>
          </a:xfrm>
          <a:prstGeom prst="rect">
            <a:avLst/>
          </a:prstGeom>
        </p:spPr>
        <p:txBody>
          <a:bodyPr vert="horz" wrap="square" lIns="0" tIns="0" rIns="0" bIns="0" rtlCol="0">
            <a:spAutoFit/>
          </a:bodyPr>
          <a:lstStyle>
            <a:lvl1pPr>
              <a:defRPr sz="4000" b="1" i="0">
                <a:solidFill>
                  <a:srgbClr val="0079C2"/>
                </a:solidFill>
                <a:latin typeface="Arial"/>
                <a:ea typeface="+mj-ea"/>
                <a:cs typeface="Arial"/>
              </a:defRPr>
            </a:lvl1pPr>
          </a:lstStyle>
          <a:p>
            <a:pPr marL="12700" algn="ctr">
              <a:spcBef>
                <a:spcPts val="1100"/>
              </a:spcBef>
            </a:pPr>
            <a:r>
              <a:rPr lang="it-IT" sz="2400" kern="0" dirty="0">
                <a:solidFill>
                  <a:srgbClr val="FF0000"/>
                </a:solidFill>
                <a:latin typeface="Calibri"/>
                <a:cs typeface="Calibri"/>
              </a:rPr>
              <a:t> </a:t>
            </a:r>
          </a:p>
        </p:txBody>
      </p:sp>
      <p:sp>
        <p:nvSpPr>
          <p:cNvPr id="16" name="Titolo 15">
            <a:extLst>
              <a:ext uri="{FF2B5EF4-FFF2-40B4-BE49-F238E27FC236}">
                <a16:creationId xmlns:a16="http://schemas.microsoft.com/office/drawing/2014/main" id="{8201D833-2259-9645-A36C-C0D99D51C418}"/>
              </a:ext>
            </a:extLst>
          </p:cNvPr>
          <p:cNvSpPr>
            <a:spLocks noGrp="1"/>
          </p:cNvSpPr>
          <p:nvPr>
            <p:ph type="title"/>
          </p:nvPr>
        </p:nvSpPr>
        <p:spPr>
          <a:xfrm>
            <a:off x="707937" y="1288365"/>
            <a:ext cx="7886700" cy="368541"/>
          </a:xfrm>
          <a:prstGeom prst="rect">
            <a:avLst/>
          </a:prstGeom>
        </p:spPr>
        <p:txBody>
          <a:bodyPr/>
          <a:lstStyle>
            <a:lvl1pPr algn="ctr">
              <a:defRPr sz="2400" b="1">
                <a:solidFill>
                  <a:srgbClr val="FF0000"/>
                </a:solidFill>
              </a:defRPr>
            </a:lvl1pPr>
          </a:lstStyle>
          <a:p>
            <a:r>
              <a:rPr lang="it-IT" dirty="0"/>
              <a:t>Fare clic per modificare lo stile del titolo dello schema</a:t>
            </a:r>
          </a:p>
        </p:txBody>
      </p:sp>
      <p:sp>
        <p:nvSpPr>
          <p:cNvPr id="18" name="object 10">
            <a:extLst>
              <a:ext uri="{FF2B5EF4-FFF2-40B4-BE49-F238E27FC236}">
                <a16:creationId xmlns:a16="http://schemas.microsoft.com/office/drawing/2014/main" id="{16B3F142-9C4D-6A47-858E-CADCEB9746D7}"/>
              </a:ext>
            </a:extLst>
          </p:cNvPr>
          <p:cNvSpPr/>
          <p:nvPr userDrawn="1"/>
        </p:nvSpPr>
        <p:spPr>
          <a:xfrm>
            <a:off x="-26670" y="-16154"/>
            <a:ext cx="9250680" cy="1072146"/>
          </a:xfrm>
          <a:custGeom>
            <a:avLst/>
            <a:gdLst/>
            <a:ahLst/>
            <a:cxnLst/>
            <a:rect l="l" t="t" r="r" b="b"/>
            <a:pathLst>
              <a:path w="9144000" h="767080">
                <a:moveTo>
                  <a:pt x="9144000" y="0"/>
                </a:moveTo>
                <a:lnTo>
                  <a:pt x="0" y="0"/>
                </a:lnTo>
                <a:lnTo>
                  <a:pt x="0" y="766909"/>
                </a:lnTo>
                <a:lnTo>
                  <a:pt x="9144000" y="766909"/>
                </a:lnTo>
                <a:lnTo>
                  <a:pt x="9144000" y="0"/>
                </a:lnTo>
                <a:close/>
              </a:path>
            </a:pathLst>
          </a:custGeom>
          <a:solidFill>
            <a:srgbClr val="4F81BD"/>
          </a:solidFill>
        </p:spPr>
        <p:txBody>
          <a:bodyPr wrap="square" lIns="0" tIns="0" rIns="0" bIns="0" rtlCol="0"/>
          <a:lstStyle/>
          <a:p>
            <a:endParaRPr/>
          </a:p>
        </p:txBody>
      </p:sp>
      <p:sp>
        <p:nvSpPr>
          <p:cNvPr id="19" name="object 11">
            <a:extLst>
              <a:ext uri="{FF2B5EF4-FFF2-40B4-BE49-F238E27FC236}">
                <a16:creationId xmlns:a16="http://schemas.microsoft.com/office/drawing/2014/main" id="{C4540A85-1AA7-0246-93C3-7CCE99631D39}"/>
              </a:ext>
            </a:extLst>
          </p:cNvPr>
          <p:cNvSpPr/>
          <p:nvPr userDrawn="1"/>
        </p:nvSpPr>
        <p:spPr>
          <a:xfrm>
            <a:off x="593814" y="309403"/>
            <a:ext cx="2782717" cy="421031"/>
          </a:xfrm>
          <a:prstGeom prst="rect">
            <a:avLst/>
          </a:prstGeom>
          <a:blipFill>
            <a:blip r:embed="rId2" cstate="print"/>
            <a:stretch>
              <a:fillRect/>
            </a:stretch>
          </a:blipFill>
        </p:spPr>
        <p:txBody>
          <a:bodyPr wrap="square" lIns="0" tIns="0" rIns="0" bIns="0" rtlCol="0"/>
          <a:lstStyle/>
          <a:p>
            <a:endParaRPr dirty="0"/>
          </a:p>
        </p:txBody>
      </p:sp>
      <p:pic>
        <p:nvPicPr>
          <p:cNvPr id="20" name="Immagine 19" descr="Immagine che contiene disegnando&#10;&#10;Descrizione generata automaticamente">
            <a:extLst>
              <a:ext uri="{FF2B5EF4-FFF2-40B4-BE49-F238E27FC236}">
                <a16:creationId xmlns:a16="http://schemas.microsoft.com/office/drawing/2014/main" id="{EBADEA46-B234-AD4B-B572-DEC3D30CC25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7988" r="37934"/>
          <a:stretch/>
        </p:blipFill>
        <p:spPr>
          <a:xfrm>
            <a:off x="7721646" y="130290"/>
            <a:ext cx="872991" cy="1060795"/>
          </a:xfrm>
          <a:prstGeom prst="rect">
            <a:avLst/>
          </a:prstGeom>
        </p:spPr>
      </p:pic>
    </p:spTree>
    <p:extLst>
      <p:ext uri="{BB962C8B-B14F-4D97-AF65-F5344CB8AC3E}">
        <p14:creationId xmlns:p14="http://schemas.microsoft.com/office/powerpoint/2010/main" val="3597610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 name="Holder 3"/>
          <p:cNvSpPr>
            <a:spLocks noGrp="1"/>
          </p:cNvSpPr>
          <p:nvPr>
            <p:ph type="dt" sz="half" idx="6"/>
          </p:nvPr>
        </p:nvSpPr>
        <p:spPr>
          <a:xfrm>
            <a:off x="457200" y="6377943"/>
            <a:ext cx="2103120" cy="276999"/>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2/22/20</a:t>
            </a:fld>
            <a:endParaRPr lang="en-US"/>
          </a:p>
        </p:txBody>
      </p:sp>
      <p:sp>
        <p:nvSpPr>
          <p:cNvPr id="4" name="Holder 4"/>
          <p:cNvSpPr>
            <a:spLocks noGrp="1"/>
          </p:cNvSpPr>
          <p:nvPr>
            <p:ph type="sldNum" sz="quarter" idx="7"/>
          </p:nvPr>
        </p:nvSpPr>
        <p:spPr>
          <a:xfrm>
            <a:off x="6583680" y="6377943"/>
            <a:ext cx="2103120" cy="276999"/>
          </a:xfrm>
          <a:prstGeom prst="rect">
            <a:avLst/>
          </a:prstGeom>
        </p:spPr>
        <p:txBody>
          <a:bodyPr lIns="0" tIns="0" rIns="0" bIns="0"/>
          <a:lstStyle>
            <a:lvl1pPr algn="r">
              <a:defRPr>
                <a:solidFill>
                  <a:schemeClr val="tx1">
                    <a:tint val="75000"/>
                  </a:schemeClr>
                </a:solidFill>
              </a:defRPr>
            </a:lvl1pPr>
          </a:lstStyle>
          <a:p>
            <a:fld id="{B6F15528-21DE-4FAA-801E-634DDDAF4B2B}" type="slidenum">
              <a:t>‹N›</a:t>
            </a:fld>
            <a:endParaRPr/>
          </a:p>
        </p:txBody>
      </p:sp>
      <p:sp>
        <p:nvSpPr>
          <p:cNvPr id="5" name="object 10">
            <a:extLst>
              <a:ext uri="{FF2B5EF4-FFF2-40B4-BE49-F238E27FC236}">
                <a16:creationId xmlns:a16="http://schemas.microsoft.com/office/drawing/2014/main" id="{BDAD87F8-926B-C646-BDA4-DB0DD94ACF6E}"/>
              </a:ext>
            </a:extLst>
          </p:cNvPr>
          <p:cNvSpPr/>
          <p:nvPr userDrawn="1"/>
        </p:nvSpPr>
        <p:spPr>
          <a:xfrm>
            <a:off x="-26670" y="-16154"/>
            <a:ext cx="9250680" cy="1072146"/>
          </a:xfrm>
          <a:custGeom>
            <a:avLst/>
            <a:gdLst/>
            <a:ahLst/>
            <a:cxnLst/>
            <a:rect l="l" t="t" r="r" b="b"/>
            <a:pathLst>
              <a:path w="9144000" h="767080">
                <a:moveTo>
                  <a:pt x="9144000" y="0"/>
                </a:moveTo>
                <a:lnTo>
                  <a:pt x="0" y="0"/>
                </a:lnTo>
                <a:lnTo>
                  <a:pt x="0" y="766909"/>
                </a:lnTo>
                <a:lnTo>
                  <a:pt x="9144000" y="766909"/>
                </a:lnTo>
                <a:lnTo>
                  <a:pt x="9144000" y="0"/>
                </a:lnTo>
                <a:close/>
              </a:path>
            </a:pathLst>
          </a:custGeom>
          <a:solidFill>
            <a:srgbClr val="4F81BD"/>
          </a:solidFill>
        </p:spPr>
        <p:txBody>
          <a:bodyPr wrap="square" lIns="0" tIns="0" rIns="0" bIns="0" rtlCol="0"/>
          <a:lstStyle/>
          <a:p>
            <a:endParaRPr/>
          </a:p>
        </p:txBody>
      </p:sp>
      <p:sp>
        <p:nvSpPr>
          <p:cNvPr id="6" name="object 11">
            <a:extLst>
              <a:ext uri="{FF2B5EF4-FFF2-40B4-BE49-F238E27FC236}">
                <a16:creationId xmlns:a16="http://schemas.microsoft.com/office/drawing/2014/main" id="{9E642D8D-A64D-2747-810A-5EE6AE4BC815}"/>
              </a:ext>
            </a:extLst>
          </p:cNvPr>
          <p:cNvSpPr/>
          <p:nvPr userDrawn="1"/>
        </p:nvSpPr>
        <p:spPr>
          <a:xfrm>
            <a:off x="593814" y="309403"/>
            <a:ext cx="2782717" cy="421031"/>
          </a:xfrm>
          <a:prstGeom prst="rect">
            <a:avLst/>
          </a:prstGeom>
          <a:blipFill>
            <a:blip r:embed="rId2" cstate="print"/>
            <a:stretch>
              <a:fillRect/>
            </a:stretch>
          </a:blipFill>
        </p:spPr>
        <p:txBody>
          <a:bodyPr wrap="square" lIns="0" tIns="0" rIns="0" bIns="0" rtlCol="0"/>
          <a:lstStyle/>
          <a:p>
            <a:endParaRPr dirty="0"/>
          </a:p>
        </p:txBody>
      </p:sp>
      <p:pic>
        <p:nvPicPr>
          <p:cNvPr id="7" name="Immagine 6" descr="Immagine che contiene disegnando&#10;&#10;Descrizione generata automaticamente">
            <a:extLst>
              <a:ext uri="{FF2B5EF4-FFF2-40B4-BE49-F238E27FC236}">
                <a16:creationId xmlns:a16="http://schemas.microsoft.com/office/drawing/2014/main" id="{5CC22542-90E7-B241-8F8C-2D22B973074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7988" r="37934"/>
          <a:stretch/>
        </p:blipFill>
        <p:spPr>
          <a:xfrm>
            <a:off x="7721646" y="130290"/>
            <a:ext cx="872991" cy="106079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1409699" y="1995045"/>
            <a:ext cx="6324600" cy="276999"/>
          </a:xfrm>
          <a:prstGeom prst="rect">
            <a:avLst/>
          </a:prstGeom>
        </p:spPr>
        <p:txBody>
          <a:bodyPr lIns="0" tIns="0" rIns="0" bIns="0"/>
          <a:lstStyle>
            <a:lvl1pPr>
              <a:defRPr b="0" i="0">
                <a:solidFill>
                  <a:schemeClr val="tx1"/>
                </a:solidFill>
              </a:defRPr>
            </a:lvl1pPr>
          </a:lstStyle>
          <a:p>
            <a:endParaRPr/>
          </a:p>
        </p:txBody>
      </p:sp>
      <p:sp>
        <p:nvSpPr>
          <p:cNvPr id="7" name="object 5">
            <a:extLst>
              <a:ext uri="{FF2B5EF4-FFF2-40B4-BE49-F238E27FC236}">
                <a16:creationId xmlns:a16="http://schemas.microsoft.com/office/drawing/2014/main" id="{B69D1F06-137D-7F44-BE98-7EE5775BA669}"/>
              </a:ext>
            </a:extLst>
          </p:cNvPr>
          <p:cNvSpPr/>
          <p:nvPr userDrawn="1"/>
        </p:nvSpPr>
        <p:spPr>
          <a:xfrm>
            <a:off x="7341371" y="6121598"/>
            <a:ext cx="15240" cy="648335"/>
          </a:xfrm>
          <a:custGeom>
            <a:avLst/>
            <a:gdLst/>
            <a:ahLst/>
            <a:cxnLst/>
            <a:rect l="l" t="t" r="r" b="b"/>
            <a:pathLst>
              <a:path w="15239" h="648334">
                <a:moveTo>
                  <a:pt x="0" y="648281"/>
                </a:moveTo>
                <a:lnTo>
                  <a:pt x="15004" y="648281"/>
                </a:lnTo>
                <a:lnTo>
                  <a:pt x="15004" y="0"/>
                </a:lnTo>
                <a:lnTo>
                  <a:pt x="0" y="0"/>
                </a:lnTo>
                <a:lnTo>
                  <a:pt x="0" y="648281"/>
                </a:lnTo>
                <a:close/>
              </a:path>
            </a:pathLst>
          </a:custGeom>
          <a:solidFill>
            <a:srgbClr val="E6E4E4"/>
          </a:solidFill>
        </p:spPr>
        <p:txBody>
          <a:bodyPr wrap="square" lIns="0" tIns="0" rIns="0" bIns="0" rtlCol="0"/>
          <a:lstStyle/>
          <a:p>
            <a:endParaRPr/>
          </a:p>
        </p:txBody>
      </p:sp>
      <p:sp>
        <p:nvSpPr>
          <p:cNvPr id="8" name="object 10">
            <a:extLst>
              <a:ext uri="{FF2B5EF4-FFF2-40B4-BE49-F238E27FC236}">
                <a16:creationId xmlns:a16="http://schemas.microsoft.com/office/drawing/2014/main" id="{AE86EA99-D354-5043-A0BE-7B73BCA3379C}"/>
              </a:ext>
            </a:extLst>
          </p:cNvPr>
          <p:cNvSpPr/>
          <p:nvPr userDrawn="1"/>
        </p:nvSpPr>
        <p:spPr>
          <a:xfrm>
            <a:off x="-26670" y="-16154"/>
            <a:ext cx="9250680" cy="1072146"/>
          </a:xfrm>
          <a:custGeom>
            <a:avLst/>
            <a:gdLst/>
            <a:ahLst/>
            <a:cxnLst/>
            <a:rect l="l" t="t" r="r" b="b"/>
            <a:pathLst>
              <a:path w="9144000" h="767080">
                <a:moveTo>
                  <a:pt x="9144000" y="0"/>
                </a:moveTo>
                <a:lnTo>
                  <a:pt x="0" y="0"/>
                </a:lnTo>
                <a:lnTo>
                  <a:pt x="0" y="766909"/>
                </a:lnTo>
                <a:lnTo>
                  <a:pt x="9144000" y="766909"/>
                </a:lnTo>
                <a:lnTo>
                  <a:pt x="9144000" y="0"/>
                </a:lnTo>
                <a:close/>
              </a:path>
            </a:pathLst>
          </a:custGeom>
          <a:solidFill>
            <a:srgbClr val="4F81BD"/>
          </a:solidFill>
        </p:spPr>
        <p:txBody>
          <a:bodyPr wrap="square" lIns="0" tIns="0" rIns="0" bIns="0" rtlCol="0"/>
          <a:lstStyle/>
          <a:p>
            <a:endParaRPr/>
          </a:p>
        </p:txBody>
      </p:sp>
      <p:sp>
        <p:nvSpPr>
          <p:cNvPr id="9" name="object 11">
            <a:extLst>
              <a:ext uri="{FF2B5EF4-FFF2-40B4-BE49-F238E27FC236}">
                <a16:creationId xmlns:a16="http://schemas.microsoft.com/office/drawing/2014/main" id="{BD5D1F52-D616-4A44-9FBF-442A7C806680}"/>
              </a:ext>
            </a:extLst>
          </p:cNvPr>
          <p:cNvSpPr/>
          <p:nvPr userDrawn="1"/>
        </p:nvSpPr>
        <p:spPr>
          <a:xfrm>
            <a:off x="1155217" y="304803"/>
            <a:ext cx="2782717" cy="421031"/>
          </a:xfrm>
          <a:prstGeom prst="rect">
            <a:avLst/>
          </a:prstGeom>
          <a:blipFill>
            <a:blip r:embed="rId2" cstate="print"/>
            <a:stretch>
              <a:fillRect/>
            </a:stretch>
          </a:blipFill>
        </p:spPr>
        <p:txBody>
          <a:bodyPr wrap="square" lIns="0" tIns="0" rIns="0" bIns="0" rtlCol="0"/>
          <a:lstStyle/>
          <a:p>
            <a:endParaRPr dirty="0"/>
          </a:p>
        </p:txBody>
      </p:sp>
      <p:sp>
        <p:nvSpPr>
          <p:cNvPr id="10" name="object 19">
            <a:extLst>
              <a:ext uri="{FF2B5EF4-FFF2-40B4-BE49-F238E27FC236}">
                <a16:creationId xmlns:a16="http://schemas.microsoft.com/office/drawing/2014/main" id="{10316FD0-894E-634E-842C-7FD7AA0CF71F}"/>
              </a:ext>
            </a:extLst>
          </p:cNvPr>
          <p:cNvSpPr/>
          <p:nvPr userDrawn="1"/>
        </p:nvSpPr>
        <p:spPr>
          <a:xfrm>
            <a:off x="367843" y="228601"/>
            <a:ext cx="588247" cy="587724"/>
          </a:xfrm>
          <a:prstGeom prst="rect">
            <a:avLst/>
          </a:prstGeom>
          <a:blipFill>
            <a:blip r:embed="rId3" cstate="print"/>
            <a:stretch>
              <a:fillRect/>
            </a:stretch>
          </a:blipFill>
        </p:spPr>
        <p:txBody>
          <a:bodyPr wrap="square" lIns="0" tIns="0" rIns="0" bIns="0" rtlCol="0"/>
          <a:lstStyle/>
          <a:p>
            <a:endParaRPr/>
          </a:p>
        </p:txBody>
      </p:sp>
      <p:sp>
        <p:nvSpPr>
          <p:cNvPr id="11" name="object 20">
            <a:extLst>
              <a:ext uri="{FF2B5EF4-FFF2-40B4-BE49-F238E27FC236}">
                <a16:creationId xmlns:a16="http://schemas.microsoft.com/office/drawing/2014/main" id="{819B1414-90B2-2848-A835-765E9DCF0FF0}"/>
              </a:ext>
            </a:extLst>
          </p:cNvPr>
          <p:cNvSpPr/>
          <p:nvPr userDrawn="1"/>
        </p:nvSpPr>
        <p:spPr>
          <a:xfrm>
            <a:off x="1958" y="4876801"/>
            <a:ext cx="1107515" cy="1977668"/>
          </a:xfrm>
          <a:prstGeom prst="rect">
            <a:avLst/>
          </a:prstGeom>
          <a:blipFill>
            <a:blip r:embed="rId4" cstate="print"/>
            <a:stretch>
              <a:fillRect/>
            </a:stretch>
          </a:blipFill>
        </p:spPr>
        <p:txBody>
          <a:bodyPr wrap="square" lIns="0" tIns="0" rIns="0" bIns="0" rtlCol="0"/>
          <a:lstStyle/>
          <a:p>
            <a:endParaRPr/>
          </a:p>
        </p:txBody>
      </p:sp>
      <p:sp>
        <p:nvSpPr>
          <p:cNvPr id="12" name="object 26">
            <a:extLst>
              <a:ext uri="{FF2B5EF4-FFF2-40B4-BE49-F238E27FC236}">
                <a16:creationId xmlns:a16="http://schemas.microsoft.com/office/drawing/2014/main" id="{19C82EA9-2AF1-664A-A311-FDB752402597}"/>
              </a:ext>
            </a:extLst>
          </p:cNvPr>
          <p:cNvSpPr/>
          <p:nvPr userDrawn="1"/>
        </p:nvSpPr>
        <p:spPr>
          <a:xfrm>
            <a:off x="9012816" y="6121596"/>
            <a:ext cx="15240" cy="648335"/>
          </a:xfrm>
          <a:custGeom>
            <a:avLst/>
            <a:gdLst/>
            <a:ahLst/>
            <a:cxnLst/>
            <a:rect l="l" t="t" r="r" b="b"/>
            <a:pathLst>
              <a:path w="15239" h="648334">
                <a:moveTo>
                  <a:pt x="0" y="648281"/>
                </a:moveTo>
                <a:lnTo>
                  <a:pt x="15004" y="648281"/>
                </a:lnTo>
                <a:lnTo>
                  <a:pt x="15004" y="0"/>
                </a:lnTo>
                <a:lnTo>
                  <a:pt x="0" y="0"/>
                </a:lnTo>
                <a:lnTo>
                  <a:pt x="0" y="648281"/>
                </a:lnTo>
                <a:close/>
              </a:path>
            </a:pathLst>
          </a:custGeom>
          <a:solidFill>
            <a:srgbClr val="E6E4E4"/>
          </a:solidFill>
        </p:spPr>
        <p:txBody>
          <a:bodyPr wrap="square" lIns="0" tIns="0" rIns="0" bIns="0" rtlCol="0"/>
          <a:lstStyle/>
          <a:p>
            <a:endParaRPr/>
          </a:p>
        </p:txBody>
      </p:sp>
      <p:sp>
        <p:nvSpPr>
          <p:cNvPr id="13" name="object 2">
            <a:extLst>
              <a:ext uri="{FF2B5EF4-FFF2-40B4-BE49-F238E27FC236}">
                <a16:creationId xmlns:a16="http://schemas.microsoft.com/office/drawing/2014/main" id="{0C52C0E2-A4AA-154D-B0AF-4C2B55286544}"/>
              </a:ext>
            </a:extLst>
          </p:cNvPr>
          <p:cNvSpPr txBox="1"/>
          <p:nvPr userDrawn="1"/>
        </p:nvSpPr>
        <p:spPr>
          <a:xfrm>
            <a:off x="6698983" y="6516279"/>
            <a:ext cx="2918312" cy="282450"/>
          </a:xfrm>
          <a:prstGeom prst="rect">
            <a:avLst/>
          </a:prstGeom>
        </p:spPr>
        <p:txBody>
          <a:bodyPr vert="horz" wrap="square" lIns="0" tIns="0" rIns="0" bIns="0" rtlCol="0">
            <a:spAutoFit/>
          </a:bodyPr>
          <a:lstStyle/>
          <a:p>
            <a:pPr marL="12700" marR="5080" algn="ctr">
              <a:lnSpc>
                <a:spcPts val="2700"/>
              </a:lnSpc>
            </a:pPr>
            <a:r>
              <a:rPr lang="it-IT" sz="800" b="1" cap="all" spc="-5" dirty="0">
                <a:solidFill>
                  <a:srgbClr val="585858"/>
                </a:solidFill>
                <a:latin typeface="Lucida Sans"/>
                <a:cs typeface="Lucida Sans"/>
              </a:rPr>
              <a:t>#EDUCHIAMOCIAPREVENIRE</a:t>
            </a:r>
            <a:endParaRPr sz="800" dirty="0">
              <a:latin typeface="Lucida Sans"/>
              <a:cs typeface="Lucida Sans"/>
            </a:endParaRPr>
          </a:p>
        </p:txBody>
      </p:sp>
      <p:pic>
        <p:nvPicPr>
          <p:cNvPr id="14" name="Immagine 13" descr="Immagine che contiene disegnando&#10;&#10;Descrizione generata automaticamente">
            <a:extLst>
              <a:ext uri="{FF2B5EF4-FFF2-40B4-BE49-F238E27FC236}">
                <a16:creationId xmlns:a16="http://schemas.microsoft.com/office/drawing/2014/main" id="{8DF8B3AE-F7E0-0A41-A216-068476300E1B}"/>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7988" r="37934"/>
          <a:stretch/>
        </p:blipFill>
        <p:spPr>
          <a:xfrm>
            <a:off x="7721646" y="5915365"/>
            <a:ext cx="872991" cy="1060795"/>
          </a:xfrm>
          <a:prstGeom prst="rect">
            <a:avLst/>
          </a:prstGeom>
        </p:spPr>
      </p:pic>
      <p:sp>
        <p:nvSpPr>
          <p:cNvPr id="15" name="object 50">
            <a:extLst>
              <a:ext uri="{FF2B5EF4-FFF2-40B4-BE49-F238E27FC236}">
                <a16:creationId xmlns:a16="http://schemas.microsoft.com/office/drawing/2014/main" id="{C7A0E689-EA3F-A445-A3F7-46802FC4AD99}"/>
              </a:ext>
            </a:extLst>
          </p:cNvPr>
          <p:cNvSpPr txBox="1">
            <a:spLocks/>
          </p:cNvSpPr>
          <p:nvPr userDrawn="1"/>
        </p:nvSpPr>
        <p:spPr>
          <a:xfrm>
            <a:off x="620484" y="1223512"/>
            <a:ext cx="7508875" cy="369332"/>
          </a:xfrm>
          <a:prstGeom prst="rect">
            <a:avLst/>
          </a:prstGeom>
        </p:spPr>
        <p:txBody>
          <a:bodyPr vert="horz" wrap="square" lIns="0" tIns="0" rIns="0" bIns="0" rtlCol="0">
            <a:spAutoFit/>
          </a:bodyPr>
          <a:lstStyle>
            <a:lvl1pPr>
              <a:defRPr sz="4000" b="1" i="0">
                <a:solidFill>
                  <a:srgbClr val="0079C2"/>
                </a:solidFill>
                <a:latin typeface="Arial"/>
                <a:ea typeface="+mj-ea"/>
                <a:cs typeface="Arial"/>
              </a:defRPr>
            </a:lvl1pPr>
          </a:lstStyle>
          <a:p>
            <a:pPr marL="12700" algn="ctr">
              <a:spcBef>
                <a:spcPts val="1100"/>
              </a:spcBef>
            </a:pPr>
            <a:r>
              <a:rPr lang="it-IT" sz="2400" kern="0" dirty="0">
                <a:solidFill>
                  <a:srgbClr val="FF0000"/>
                </a:solidFill>
                <a:latin typeface="Calibri"/>
                <a:cs typeface="Calibri"/>
              </a:rPr>
              <a:t> </a:t>
            </a:r>
          </a:p>
        </p:txBody>
      </p:sp>
      <p:sp>
        <p:nvSpPr>
          <p:cNvPr id="16" name="Titolo 15">
            <a:extLst>
              <a:ext uri="{FF2B5EF4-FFF2-40B4-BE49-F238E27FC236}">
                <a16:creationId xmlns:a16="http://schemas.microsoft.com/office/drawing/2014/main" id="{8201D833-2259-9645-A36C-C0D99D51C418}"/>
              </a:ext>
            </a:extLst>
          </p:cNvPr>
          <p:cNvSpPr>
            <a:spLocks noGrp="1"/>
          </p:cNvSpPr>
          <p:nvPr>
            <p:ph type="title"/>
          </p:nvPr>
        </p:nvSpPr>
        <p:spPr>
          <a:xfrm>
            <a:off x="707937" y="1288365"/>
            <a:ext cx="7886700" cy="368541"/>
          </a:xfrm>
          <a:prstGeom prst="rect">
            <a:avLst/>
          </a:prstGeom>
        </p:spPr>
        <p:txBody>
          <a:bodyPr/>
          <a:lstStyle/>
          <a:p>
            <a:r>
              <a:rPr lang="it-IT"/>
              <a:t>Fare clic per modificare lo stile del titolo dello schema</a:t>
            </a:r>
          </a:p>
        </p:txBody>
      </p:sp>
    </p:spTree>
    <p:extLst>
      <p:ext uri="{BB962C8B-B14F-4D97-AF65-F5344CB8AC3E}">
        <p14:creationId xmlns:p14="http://schemas.microsoft.com/office/powerpoint/2010/main" val="26557803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 name="Holder 2">
            <a:extLst>
              <a:ext uri="{FF2B5EF4-FFF2-40B4-BE49-F238E27FC236}">
                <a16:creationId xmlns:a16="http://schemas.microsoft.com/office/drawing/2014/main" id="{3931D436-EC57-2C45-8F34-B51FA001BE13}"/>
              </a:ext>
            </a:extLst>
          </p:cNvPr>
          <p:cNvSpPr>
            <a:spLocks noGrp="1"/>
          </p:cNvSpPr>
          <p:nvPr>
            <p:ph type="ftr" sz="quarter" idx="3"/>
          </p:nvPr>
        </p:nvSpPr>
        <p:spPr>
          <a:xfrm>
            <a:off x="3108960" y="6377943"/>
            <a:ext cx="2926080" cy="276999"/>
          </a:xfrm>
          <a:prstGeom prst="rect">
            <a:avLst/>
          </a:prstGeom>
        </p:spPr>
        <p:txBody>
          <a:bodyPr lIns="0" tIns="0" rIns="0" bIns="0"/>
          <a:lstStyle>
            <a:lvl1pPr algn="ctr">
              <a:defRPr>
                <a:solidFill>
                  <a:schemeClr val="tx1">
                    <a:tint val="75000"/>
                  </a:schemeClr>
                </a:solidFill>
              </a:defRPr>
            </a:lvl1pPr>
          </a:lstStyle>
          <a:p>
            <a:endParaRPr/>
          </a:p>
        </p:txBody>
      </p:sp>
      <p:sp>
        <p:nvSpPr>
          <p:cNvPr id="19" name="Holder 3">
            <a:extLst>
              <a:ext uri="{FF2B5EF4-FFF2-40B4-BE49-F238E27FC236}">
                <a16:creationId xmlns:a16="http://schemas.microsoft.com/office/drawing/2014/main" id="{4F724815-2E7E-3D41-A6DE-0CC17131782E}"/>
              </a:ext>
            </a:extLst>
          </p:cNvPr>
          <p:cNvSpPr>
            <a:spLocks noGrp="1"/>
          </p:cNvSpPr>
          <p:nvPr>
            <p:ph type="dt" sz="half" idx="2"/>
          </p:nvPr>
        </p:nvSpPr>
        <p:spPr>
          <a:xfrm>
            <a:off x="457200" y="6377943"/>
            <a:ext cx="2103120" cy="276999"/>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2/22/20</a:t>
            </a:fld>
            <a:endParaRPr lang="en-US"/>
          </a:p>
        </p:txBody>
      </p:sp>
      <p:sp>
        <p:nvSpPr>
          <p:cNvPr id="20" name="Holder 4">
            <a:extLst>
              <a:ext uri="{FF2B5EF4-FFF2-40B4-BE49-F238E27FC236}">
                <a16:creationId xmlns:a16="http://schemas.microsoft.com/office/drawing/2014/main" id="{DE11AE19-9EA0-E447-BF5B-ED970042CA1C}"/>
              </a:ext>
            </a:extLst>
          </p:cNvPr>
          <p:cNvSpPr>
            <a:spLocks noGrp="1"/>
          </p:cNvSpPr>
          <p:nvPr>
            <p:ph type="sldNum" sz="quarter" idx="4"/>
          </p:nvPr>
        </p:nvSpPr>
        <p:spPr>
          <a:xfrm>
            <a:off x="6583680" y="6377943"/>
            <a:ext cx="2103120" cy="276999"/>
          </a:xfrm>
          <a:prstGeom prst="rect">
            <a:avLst/>
          </a:prstGeom>
        </p:spPr>
        <p:txBody>
          <a:bodyPr lIns="0" tIns="0" rIns="0" bIns="0"/>
          <a:lstStyle>
            <a:lvl1pPr algn="r">
              <a:defRPr>
                <a:solidFill>
                  <a:schemeClr val="tx1">
                    <a:tint val="75000"/>
                  </a:schemeClr>
                </a:solidFill>
              </a:defRPr>
            </a:lvl1pPr>
          </a:lstStyle>
          <a:p>
            <a:fld id="{B6F15528-21DE-4FAA-801E-634DDDAF4B2B}" type="slidenum">
              <a:t>‹N›</a:t>
            </a:fld>
            <a:endParaRPr/>
          </a:p>
        </p:txBody>
      </p:sp>
      <p:sp>
        <p:nvSpPr>
          <p:cNvPr id="21" name="object 2">
            <a:extLst>
              <a:ext uri="{FF2B5EF4-FFF2-40B4-BE49-F238E27FC236}">
                <a16:creationId xmlns:a16="http://schemas.microsoft.com/office/drawing/2014/main" id="{C7883E8B-D484-CC44-8AAB-17926A5D2722}"/>
              </a:ext>
            </a:extLst>
          </p:cNvPr>
          <p:cNvSpPr txBox="1"/>
          <p:nvPr userDrawn="1"/>
        </p:nvSpPr>
        <p:spPr>
          <a:xfrm>
            <a:off x="1019620" y="3405361"/>
            <a:ext cx="7104760" cy="346249"/>
          </a:xfrm>
          <a:prstGeom prst="rect">
            <a:avLst/>
          </a:prstGeom>
        </p:spPr>
        <p:txBody>
          <a:bodyPr vert="horz" wrap="square" lIns="0" tIns="0" rIns="0" bIns="0" rtlCol="0">
            <a:spAutoFit/>
          </a:bodyPr>
          <a:lstStyle/>
          <a:p>
            <a:pPr marL="12700" marR="5080" algn="ctr">
              <a:lnSpc>
                <a:spcPts val="2700"/>
              </a:lnSpc>
            </a:pPr>
            <a:r>
              <a:rPr lang="it-IT" sz="2400" b="1" cap="all" spc="-5" dirty="0">
                <a:solidFill>
                  <a:srgbClr val="585858"/>
                </a:solidFill>
                <a:latin typeface="Lucida Sans"/>
                <a:cs typeface="Lucida Sans"/>
              </a:rPr>
              <a:t>#EDUCHIAMOCIAPREVENIRE</a:t>
            </a:r>
            <a:endParaRPr sz="2400" dirty="0">
              <a:latin typeface="Lucida Sans"/>
              <a:cs typeface="Lucida Sans"/>
            </a:endParaRPr>
          </a:p>
        </p:txBody>
      </p:sp>
      <p:sp>
        <p:nvSpPr>
          <p:cNvPr id="22" name="object 2">
            <a:extLst>
              <a:ext uri="{FF2B5EF4-FFF2-40B4-BE49-F238E27FC236}">
                <a16:creationId xmlns:a16="http://schemas.microsoft.com/office/drawing/2014/main" id="{2F598053-8EA3-AE45-8BF0-9C95E9AC9361}"/>
              </a:ext>
            </a:extLst>
          </p:cNvPr>
          <p:cNvSpPr txBox="1"/>
          <p:nvPr userDrawn="1"/>
        </p:nvSpPr>
        <p:spPr>
          <a:xfrm>
            <a:off x="931228" y="4007507"/>
            <a:ext cx="7104760" cy="1731243"/>
          </a:xfrm>
          <a:prstGeom prst="rect">
            <a:avLst/>
          </a:prstGeom>
        </p:spPr>
        <p:txBody>
          <a:bodyPr vert="horz" wrap="square" lIns="0" tIns="0" rIns="0" bIns="0" rtlCol="0">
            <a:spAutoFit/>
          </a:bodyPr>
          <a:lstStyle/>
          <a:p>
            <a:pPr marL="12700" marR="5080" algn="ctr">
              <a:lnSpc>
                <a:spcPts val="2700"/>
              </a:lnSpc>
            </a:pPr>
            <a:r>
              <a:rPr lang="it-IT" sz="2400" b="1" spc="-5" dirty="0">
                <a:solidFill>
                  <a:srgbClr val="585858"/>
                </a:solidFill>
                <a:latin typeface="Lucida Sans"/>
                <a:cs typeface="Lucida Sans"/>
              </a:rPr>
              <a:t>X incontro</a:t>
            </a:r>
          </a:p>
          <a:p>
            <a:pPr marL="12700" marR="5080" algn="ctr">
              <a:lnSpc>
                <a:spcPts val="2700"/>
              </a:lnSpc>
            </a:pPr>
            <a:endParaRPr lang="it-IT" sz="2400" b="1" spc="-5" dirty="0">
              <a:solidFill>
                <a:srgbClr val="585858"/>
              </a:solidFill>
              <a:latin typeface="Lucida Sans"/>
              <a:cs typeface="Lucida Sans"/>
            </a:endParaRPr>
          </a:p>
          <a:p>
            <a:pPr marL="12700" marR="5080" algn="ctr">
              <a:lnSpc>
                <a:spcPts val="2700"/>
              </a:lnSpc>
            </a:pPr>
            <a:r>
              <a:rPr lang="it-IT" sz="2400" b="1" spc="-5" dirty="0">
                <a:solidFill>
                  <a:srgbClr val="585858"/>
                </a:solidFill>
                <a:latin typeface="Lucida Sans"/>
                <a:cs typeface="Lucida Sans"/>
              </a:rPr>
              <a:t>data</a:t>
            </a:r>
          </a:p>
          <a:p>
            <a:pPr marL="12700" marR="5080" algn="ctr">
              <a:lnSpc>
                <a:spcPts val="2700"/>
              </a:lnSpc>
            </a:pPr>
            <a:endParaRPr lang="it-IT" sz="2400" b="1" spc="-5" dirty="0">
              <a:solidFill>
                <a:srgbClr val="585858"/>
              </a:solidFill>
              <a:latin typeface="Lucida Sans"/>
              <a:cs typeface="Lucida Sans"/>
            </a:endParaRPr>
          </a:p>
          <a:p>
            <a:pPr marL="12700" marR="5080" algn="ctr">
              <a:lnSpc>
                <a:spcPts val="2700"/>
              </a:lnSpc>
            </a:pPr>
            <a:r>
              <a:rPr lang="it-IT" sz="2400" b="1" spc="-5" dirty="0">
                <a:solidFill>
                  <a:srgbClr val="585858"/>
                </a:solidFill>
                <a:latin typeface="Lucida Sans"/>
                <a:cs typeface="Lucida Sans"/>
              </a:rPr>
              <a:t>orario</a:t>
            </a:r>
            <a:endParaRPr lang="it-IT" sz="2400" dirty="0">
              <a:latin typeface="Lucida Sans"/>
              <a:cs typeface="Lucida Sans"/>
            </a:endParaRPr>
          </a:p>
        </p:txBody>
      </p:sp>
      <p:pic>
        <p:nvPicPr>
          <p:cNvPr id="24" name="Immagine 23" descr="Immagine che contiene giocattolo&#10;&#10;Descrizione generata automaticamente">
            <a:extLst>
              <a:ext uri="{FF2B5EF4-FFF2-40B4-BE49-F238E27FC236}">
                <a16:creationId xmlns:a16="http://schemas.microsoft.com/office/drawing/2014/main" id="{A6703CC4-9630-6543-B45F-B175675948F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26007" b="29424"/>
          <a:stretch/>
        </p:blipFill>
        <p:spPr>
          <a:xfrm>
            <a:off x="3505200" y="1539048"/>
            <a:ext cx="2133600" cy="1617589"/>
          </a:xfrm>
          <a:prstGeom prst="rect">
            <a:avLst/>
          </a:prstGeom>
        </p:spPr>
      </p:pic>
      <p:sp>
        <p:nvSpPr>
          <p:cNvPr id="25" name="Rettangolo 24">
            <a:extLst>
              <a:ext uri="{FF2B5EF4-FFF2-40B4-BE49-F238E27FC236}">
                <a16:creationId xmlns:a16="http://schemas.microsoft.com/office/drawing/2014/main" id="{A391E1B3-6FEA-B741-BA18-D37067AEA5FE}"/>
              </a:ext>
            </a:extLst>
          </p:cNvPr>
          <p:cNvSpPr/>
          <p:nvPr userDrawn="1"/>
        </p:nvSpPr>
        <p:spPr>
          <a:xfrm>
            <a:off x="-23812" y="6248401"/>
            <a:ext cx="9167813" cy="614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A cura del </a:t>
            </a:r>
            <a:r>
              <a:rPr lang="it-IT" dirty="0" err="1"/>
              <a:t>Dott.re</a:t>
            </a:r>
            <a:r>
              <a:rPr lang="it-IT" dirty="0"/>
              <a:t> Marco Marras</a:t>
            </a:r>
          </a:p>
        </p:txBody>
      </p:sp>
      <p:sp>
        <p:nvSpPr>
          <p:cNvPr id="9" name="Rettangolo 8">
            <a:extLst>
              <a:ext uri="{FF2B5EF4-FFF2-40B4-BE49-F238E27FC236}">
                <a16:creationId xmlns:a16="http://schemas.microsoft.com/office/drawing/2014/main" id="{B230906C-10E2-F745-A0E3-02D61A3E96BB}"/>
              </a:ext>
            </a:extLst>
          </p:cNvPr>
          <p:cNvSpPr/>
          <p:nvPr userDrawn="1"/>
        </p:nvSpPr>
        <p:spPr>
          <a:xfrm>
            <a:off x="-26504" y="-104124"/>
            <a:ext cx="9250639" cy="614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cSld>
  <p:clrMap bg1="lt1" tx1="dk1" bg2="lt2" tx2="dk2" accent1="accent1" accent2="accent2" accent3="accent3" accent4="accent4" accent5="accent5" accent6="accent6" hlink="hlink" folHlink="folHlink"/>
  <p:sldLayoutIdLst>
    <p:sldLayoutId id="2147483666" r:id="rId1"/>
    <p:sldLayoutId id="2147483665" r:id="rId2"/>
    <p:sldLayoutId id="2147483667" r:id="rId3"/>
  </p:sldLayoutIdLst>
  <p:txStyles>
    <p:titleStyle>
      <a:lvl1pPr>
        <a:defRPr>
          <a:latin typeface="+mj-lt"/>
          <a:ea typeface="+mj-ea"/>
          <a:cs typeface="+mj-cs"/>
        </a:defRPr>
      </a:lvl1pPr>
    </p:titleStyle>
    <p:bodyStyle>
      <a:lvl1pPr marL="0">
        <a:defRPr>
          <a:latin typeface="+mn-lt"/>
          <a:ea typeface="+mn-ea"/>
          <a:cs typeface="+mn-cs"/>
        </a:defRPr>
      </a:lvl1pPr>
      <a:lvl2pPr marL="457189">
        <a:defRPr>
          <a:latin typeface="+mn-lt"/>
          <a:ea typeface="+mn-ea"/>
          <a:cs typeface="+mn-cs"/>
        </a:defRPr>
      </a:lvl2pPr>
      <a:lvl3pPr marL="914377">
        <a:defRPr>
          <a:latin typeface="+mn-lt"/>
          <a:ea typeface="+mn-ea"/>
          <a:cs typeface="+mn-cs"/>
        </a:defRPr>
      </a:lvl3pPr>
      <a:lvl4pPr marL="1371566">
        <a:defRPr>
          <a:latin typeface="+mn-lt"/>
          <a:ea typeface="+mn-ea"/>
          <a:cs typeface="+mn-cs"/>
        </a:defRPr>
      </a:lvl4pPr>
      <a:lvl5pPr marL="1828754">
        <a:defRPr>
          <a:latin typeface="+mn-lt"/>
          <a:ea typeface="+mn-ea"/>
          <a:cs typeface="+mn-cs"/>
        </a:defRPr>
      </a:lvl5pPr>
      <a:lvl6pPr marL="2285943">
        <a:defRPr>
          <a:latin typeface="+mn-lt"/>
          <a:ea typeface="+mn-ea"/>
          <a:cs typeface="+mn-cs"/>
        </a:defRPr>
      </a:lvl6pPr>
      <a:lvl7pPr marL="2743131">
        <a:defRPr>
          <a:latin typeface="+mn-lt"/>
          <a:ea typeface="+mn-ea"/>
          <a:cs typeface="+mn-cs"/>
        </a:defRPr>
      </a:lvl7pPr>
      <a:lvl8pPr marL="3200320">
        <a:defRPr>
          <a:latin typeface="+mn-lt"/>
          <a:ea typeface="+mn-ea"/>
          <a:cs typeface="+mn-cs"/>
        </a:defRPr>
      </a:lvl8pPr>
      <a:lvl9pPr marL="3657509">
        <a:defRPr>
          <a:latin typeface="+mn-lt"/>
          <a:ea typeface="+mn-ea"/>
          <a:cs typeface="+mn-cs"/>
        </a:defRPr>
      </a:lvl9pPr>
    </p:bodyStyle>
    <p:otherStyle>
      <a:lvl1pPr marL="0">
        <a:defRPr>
          <a:latin typeface="+mn-lt"/>
          <a:ea typeface="+mn-ea"/>
          <a:cs typeface="+mn-cs"/>
        </a:defRPr>
      </a:lvl1pPr>
      <a:lvl2pPr marL="457189">
        <a:defRPr>
          <a:latin typeface="+mn-lt"/>
          <a:ea typeface="+mn-ea"/>
          <a:cs typeface="+mn-cs"/>
        </a:defRPr>
      </a:lvl2pPr>
      <a:lvl3pPr marL="914377">
        <a:defRPr>
          <a:latin typeface="+mn-lt"/>
          <a:ea typeface="+mn-ea"/>
          <a:cs typeface="+mn-cs"/>
        </a:defRPr>
      </a:lvl3pPr>
      <a:lvl4pPr marL="1371566">
        <a:defRPr>
          <a:latin typeface="+mn-lt"/>
          <a:ea typeface="+mn-ea"/>
          <a:cs typeface="+mn-cs"/>
        </a:defRPr>
      </a:lvl4pPr>
      <a:lvl5pPr marL="1828754">
        <a:defRPr>
          <a:latin typeface="+mn-lt"/>
          <a:ea typeface="+mn-ea"/>
          <a:cs typeface="+mn-cs"/>
        </a:defRPr>
      </a:lvl5pPr>
      <a:lvl6pPr marL="2285943">
        <a:defRPr>
          <a:latin typeface="+mn-lt"/>
          <a:ea typeface="+mn-ea"/>
          <a:cs typeface="+mn-cs"/>
        </a:defRPr>
      </a:lvl6pPr>
      <a:lvl7pPr marL="2743131">
        <a:defRPr>
          <a:latin typeface="+mn-lt"/>
          <a:ea typeface="+mn-ea"/>
          <a:cs typeface="+mn-cs"/>
        </a:defRPr>
      </a:lvl7pPr>
      <a:lvl8pPr marL="3200320">
        <a:defRPr>
          <a:latin typeface="+mn-lt"/>
          <a:ea typeface="+mn-ea"/>
          <a:cs typeface="+mn-cs"/>
        </a:defRPr>
      </a:lvl8pPr>
      <a:lvl9pPr marL="3657509">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Le%20parole%20hanno%20un%20peso_Tiziano%20Ferro.mp4"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hyperlink" Target="Paola%20Cortellesi%20e%20Marco%20Mengoni_Discorso%20contro%20il%20bullismo.mp4" TargetMode="External"/><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hyperlink" Target="Campo%20da%20calcio_Bullismo.mp4" TargetMode="External"/><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hyperlink" Target="Paola%20Cortellesi_Discorso%20sulla%20discriminazione%20delle%20donne.mp4" TargetMode="External"/><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hyperlink" Target="Cosa%20e&#768;%20molestia%20e%20cosa%20no.mp4" TargetMode="External"/><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hyperlink" Target="Collegio_Discriminazione%20di%20genere.mp4" TargetMode="External"/><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hyperlink" Target="https://docs.google.com/forms/d/1Nb9Cl2EaZE6p7zjHymSqG3AiyDBVN_16EePirCvvbvI/edit?usp=sharing"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19620" y="3405361"/>
            <a:ext cx="7104760" cy="346249"/>
          </a:xfrm>
          <a:prstGeom prst="rect">
            <a:avLst/>
          </a:prstGeom>
        </p:spPr>
        <p:txBody>
          <a:bodyPr vert="horz" wrap="square" lIns="0" tIns="0" rIns="0" bIns="0" rtlCol="0">
            <a:spAutoFit/>
          </a:bodyPr>
          <a:lstStyle/>
          <a:p>
            <a:pPr marL="12700" marR="5080" algn="ctr">
              <a:lnSpc>
                <a:spcPts val="2700"/>
              </a:lnSpc>
            </a:pPr>
            <a:r>
              <a:rPr lang="it-IT" sz="2400" b="1" cap="all" spc="-5" dirty="0">
                <a:solidFill>
                  <a:srgbClr val="585858"/>
                </a:solidFill>
                <a:latin typeface="Lucida Sans"/>
                <a:cs typeface="Lucida Sans"/>
              </a:rPr>
              <a:t>#EDUCHIAMOCIAPREVENIRE</a:t>
            </a:r>
            <a:endParaRPr sz="2400" dirty="0">
              <a:latin typeface="Lucida Sans"/>
              <a:cs typeface="Lucida Sans"/>
            </a:endParaRPr>
          </a:p>
        </p:txBody>
      </p:sp>
      <p:sp>
        <p:nvSpPr>
          <p:cNvPr id="7" name="object 2">
            <a:extLst>
              <a:ext uri="{FF2B5EF4-FFF2-40B4-BE49-F238E27FC236}">
                <a16:creationId xmlns:a16="http://schemas.microsoft.com/office/drawing/2014/main" id="{377E99FB-2097-DF45-A9B5-2279BDB65314}"/>
              </a:ext>
            </a:extLst>
          </p:cNvPr>
          <p:cNvSpPr txBox="1"/>
          <p:nvPr/>
        </p:nvSpPr>
        <p:spPr>
          <a:xfrm>
            <a:off x="931228" y="4007507"/>
            <a:ext cx="7104760" cy="1731243"/>
          </a:xfrm>
          <a:prstGeom prst="rect">
            <a:avLst/>
          </a:prstGeom>
        </p:spPr>
        <p:txBody>
          <a:bodyPr vert="horz" wrap="square" lIns="0" tIns="0" rIns="0" bIns="0" rtlCol="0">
            <a:spAutoFit/>
          </a:bodyPr>
          <a:lstStyle/>
          <a:p>
            <a:pPr marL="12700" marR="5080" algn="ctr">
              <a:lnSpc>
                <a:spcPts val="2700"/>
              </a:lnSpc>
            </a:pPr>
            <a:r>
              <a:rPr lang="it-IT" sz="2400" b="1" spc="-5" dirty="0">
                <a:solidFill>
                  <a:srgbClr val="585858"/>
                </a:solidFill>
                <a:latin typeface="Lucida Sans"/>
                <a:cs typeface="Lucida Sans"/>
              </a:rPr>
              <a:t>II incontro</a:t>
            </a:r>
          </a:p>
          <a:p>
            <a:pPr marL="12700" marR="5080" algn="ctr">
              <a:lnSpc>
                <a:spcPts val="2700"/>
              </a:lnSpc>
            </a:pPr>
            <a:endParaRPr lang="it-IT" sz="2400" b="1" spc="-5" dirty="0">
              <a:solidFill>
                <a:srgbClr val="585858"/>
              </a:solidFill>
              <a:latin typeface="Lucida Sans"/>
              <a:cs typeface="Lucida Sans"/>
            </a:endParaRPr>
          </a:p>
          <a:p>
            <a:pPr marL="12700" marR="5080" algn="ctr">
              <a:lnSpc>
                <a:spcPts val="2700"/>
              </a:lnSpc>
            </a:pPr>
            <a:r>
              <a:rPr lang="it-IT" sz="2400" b="1" spc="-5" dirty="0">
                <a:solidFill>
                  <a:srgbClr val="585858"/>
                </a:solidFill>
                <a:latin typeface="Lucida Sans"/>
                <a:cs typeface="Lucida Sans"/>
              </a:rPr>
              <a:t>18 febbraio 2019</a:t>
            </a:r>
          </a:p>
          <a:p>
            <a:pPr marL="12700" marR="5080" algn="ctr">
              <a:lnSpc>
                <a:spcPts val="2700"/>
              </a:lnSpc>
            </a:pPr>
            <a:endParaRPr lang="it-IT" sz="2400" b="1" spc="-5" dirty="0">
              <a:solidFill>
                <a:srgbClr val="585858"/>
              </a:solidFill>
              <a:latin typeface="Lucida Sans"/>
              <a:cs typeface="Lucida Sans"/>
            </a:endParaRPr>
          </a:p>
          <a:p>
            <a:pPr marL="12700" marR="5080" algn="ctr">
              <a:lnSpc>
                <a:spcPts val="2700"/>
              </a:lnSpc>
            </a:pPr>
            <a:r>
              <a:rPr lang="it-IT" sz="2400" b="1" spc="-5" dirty="0">
                <a:solidFill>
                  <a:srgbClr val="585858"/>
                </a:solidFill>
                <a:latin typeface="Lucida Sans"/>
                <a:cs typeface="Lucida Sans"/>
              </a:rPr>
              <a:t>11.00 – 12.50</a:t>
            </a:r>
            <a:endParaRPr lang="it-IT" sz="2400" dirty="0">
              <a:latin typeface="Lucida Sans"/>
              <a:cs typeface="Lucida Sans"/>
            </a:endParaRPr>
          </a:p>
        </p:txBody>
      </p:sp>
      <p:pic>
        <p:nvPicPr>
          <p:cNvPr id="12" name="Immagine 11" descr="Immagine che contiene giocattolo&#10;&#10;Descrizione generata automaticamente">
            <a:extLst>
              <a:ext uri="{FF2B5EF4-FFF2-40B4-BE49-F238E27FC236}">
                <a16:creationId xmlns:a16="http://schemas.microsoft.com/office/drawing/2014/main" id="{F8944854-7725-6249-8168-1B93D9DC0958}"/>
              </a:ext>
            </a:extLst>
          </p:cNvPr>
          <p:cNvPicPr>
            <a:picLocks noChangeAspect="1"/>
          </p:cNvPicPr>
          <p:nvPr/>
        </p:nvPicPr>
        <p:blipFill rotWithShape="1">
          <a:blip r:embed="rId3">
            <a:extLst>
              <a:ext uri="{28A0092B-C50C-407E-A947-70E740481C1C}">
                <a14:useLocalDpi xmlns:a14="http://schemas.microsoft.com/office/drawing/2010/main" val="0"/>
              </a:ext>
            </a:extLst>
          </a:blip>
          <a:srcRect t="26007" b="29424"/>
          <a:stretch/>
        </p:blipFill>
        <p:spPr>
          <a:xfrm>
            <a:off x="3505200" y="1539048"/>
            <a:ext cx="2133600" cy="1617589"/>
          </a:xfrm>
          <a:prstGeom prst="rect">
            <a:avLst/>
          </a:prstGeom>
        </p:spPr>
      </p:pic>
      <p:sp>
        <p:nvSpPr>
          <p:cNvPr id="4" name="Rettangolo 3">
            <a:extLst>
              <a:ext uri="{FF2B5EF4-FFF2-40B4-BE49-F238E27FC236}">
                <a16:creationId xmlns:a16="http://schemas.microsoft.com/office/drawing/2014/main" id="{9510AA59-B7C9-434C-959C-D672184CF24F}"/>
              </a:ext>
            </a:extLst>
          </p:cNvPr>
          <p:cNvSpPr/>
          <p:nvPr/>
        </p:nvSpPr>
        <p:spPr>
          <a:xfrm>
            <a:off x="-23812" y="6248401"/>
            <a:ext cx="9167813" cy="614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A cura del </a:t>
            </a:r>
            <a:r>
              <a:rPr lang="it-IT" dirty="0" err="1"/>
              <a:t>Dott.re</a:t>
            </a:r>
            <a:r>
              <a:rPr lang="it-IT" dirty="0"/>
              <a:t> Marco Marras</a:t>
            </a:r>
          </a:p>
        </p:txBody>
      </p:sp>
      <p:sp>
        <p:nvSpPr>
          <p:cNvPr id="5" name="Rettangolo 4">
            <a:extLst>
              <a:ext uri="{FF2B5EF4-FFF2-40B4-BE49-F238E27FC236}">
                <a16:creationId xmlns:a16="http://schemas.microsoft.com/office/drawing/2014/main" id="{186F49E7-1177-CE47-B160-A5F440CF85BE}"/>
              </a:ext>
            </a:extLst>
          </p:cNvPr>
          <p:cNvSpPr/>
          <p:nvPr/>
        </p:nvSpPr>
        <p:spPr>
          <a:xfrm>
            <a:off x="1" y="0"/>
            <a:ext cx="9144000" cy="153904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8" name="Rettangolo 7">
            <a:extLst>
              <a:ext uri="{FF2B5EF4-FFF2-40B4-BE49-F238E27FC236}">
                <a16:creationId xmlns:a16="http://schemas.microsoft.com/office/drawing/2014/main" id="{9100FC8C-698C-454B-8918-097D8A4B46AC}"/>
              </a:ext>
            </a:extLst>
          </p:cNvPr>
          <p:cNvSpPr/>
          <p:nvPr/>
        </p:nvSpPr>
        <p:spPr>
          <a:xfrm>
            <a:off x="-23813" y="-4763"/>
            <a:ext cx="9191626" cy="614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DOVE SIAMO RIMASTI</a:t>
            </a:r>
          </a:p>
        </p:txBody>
      </p:sp>
    </p:spTree>
    <p:extLst>
      <p:ext uri="{BB962C8B-B14F-4D97-AF65-F5344CB8AC3E}">
        <p14:creationId xmlns:p14="http://schemas.microsoft.com/office/powerpoint/2010/main" val="2537722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DOVE SIAMO RIMASTI</a:t>
            </a:r>
          </a:p>
        </p:txBody>
      </p:sp>
      <p:graphicFrame>
        <p:nvGraphicFramePr>
          <p:cNvPr id="4" name="Tabella 3">
            <a:extLst>
              <a:ext uri="{FF2B5EF4-FFF2-40B4-BE49-F238E27FC236}">
                <a16:creationId xmlns:a16="http://schemas.microsoft.com/office/drawing/2014/main" id="{211435E0-C321-534E-AB09-896014E55BF8}"/>
              </a:ext>
            </a:extLst>
          </p:cNvPr>
          <p:cNvGraphicFramePr>
            <a:graphicFrameLocks noGrp="1"/>
          </p:cNvGraphicFramePr>
          <p:nvPr/>
        </p:nvGraphicFramePr>
        <p:xfrm>
          <a:off x="715898" y="2057400"/>
          <a:ext cx="7886700" cy="3335384"/>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val="2048035967"/>
                    </a:ext>
                  </a:extLst>
                </a:gridCol>
                <a:gridCol w="3943350">
                  <a:extLst>
                    <a:ext uri="{9D8B030D-6E8A-4147-A177-3AD203B41FA5}">
                      <a16:colId xmlns:a16="http://schemas.microsoft.com/office/drawing/2014/main" val="4028264409"/>
                    </a:ext>
                  </a:extLst>
                </a:gridCol>
              </a:tblGrid>
              <a:tr h="1667692">
                <a:tc>
                  <a:txBody>
                    <a:bodyPr/>
                    <a:lstStyle/>
                    <a:p>
                      <a:pPr algn="ctr"/>
                      <a:endParaRPr lang="it-IT" sz="4400" dirty="0">
                        <a:solidFill>
                          <a:schemeClr val="tx1"/>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4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8647287"/>
                  </a:ext>
                </a:extLst>
              </a:tr>
              <a:tr h="1667692">
                <a:tc>
                  <a:txBody>
                    <a:bodyPr/>
                    <a:lstStyle/>
                    <a:p>
                      <a:pPr algn="ctr"/>
                      <a:endParaRPr lang="it-IT" sz="4400" b="1" dirty="0">
                        <a:solidFill>
                          <a:schemeClr val="tx1"/>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it-IT" sz="4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01298140"/>
                  </a:ext>
                </a:extLst>
              </a:tr>
            </a:tbl>
          </a:graphicData>
        </a:graphic>
      </p:graphicFrame>
    </p:spTree>
    <p:extLst>
      <p:ext uri="{BB962C8B-B14F-4D97-AF65-F5344CB8AC3E}">
        <p14:creationId xmlns:p14="http://schemas.microsoft.com/office/powerpoint/2010/main" val="3187606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DOVE SIAMO RIMASTI</a:t>
            </a:r>
          </a:p>
        </p:txBody>
      </p:sp>
      <p:graphicFrame>
        <p:nvGraphicFramePr>
          <p:cNvPr id="4" name="Tabella 3">
            <a:extLst>
              <a:ext uri="{FF2B5EF4-FFF2-40B4-BE49-F238E27FC236}">
                <a16:creationId xmlns:a16="http://schemas.microsoft.com/office/drawing/2014/main" id="{211435E0-C321-534E-AB09-896014E55BF8}"/>
              </a:ext>
            </a:extLst>
          </p:cNvPr>
          <p:cNvGraphicFramePr>
            <a:graphicFrameLocks noGrp="1"/>
          </p:cNvGraphicFramePr>
          <p:nvPr/>
        </p:nvGraphicFramePr>
        <p:xfrm>
          <a:off x="715898" y="2057400"/>
          <a:ext cx="7886700" cy="3335384"/>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val="2048035967"/>
                    </a:ext>
                  </a:extLst>
                </a:gridCol>
                <a:gridCol w="3943350">
                  <a:extLst>
                    <a:ext uri="{9D8B030D-6E8A-4147-A177-3AD203B41FA5}">
                      <a16:colId xmlns:a16="http://schemas.microsoft.com/office/drawing/2014/main" val="4028264409"/>
                    </a:ext>
                  </a:extLst>
                </a:gridCol>
              </a:tblGrid>
              <a:tr h="1667692">
                <a:tc>
                  <a:txBody>
                    <a:bodyPr/>
                    <a:lstStyle/>
                    <a:p>
                      <a:pPr algn="ctr"/>
                      <a:r>
                        <a:rPr lang="it-IT" sz="4400" dirty="0">
                          <a:solidFill>
                            <a:schemeClr val="tx1"/>
                          </a:solidFill>
                        </a:rPr>
                        <a:t>SCHERZO</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4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8647287"/>
                  </a:ext>
                </a:extLst>
              </a:tr>
              <a:tr h="1667692">
                <a:tc>
                  <a:txBody>
                    <a:bodyPr/>
                    <a:lstStyle/>
                    <a:p>
                      <a:pPr algn="ctr"/>
                      <a:endParaRPr lang="it-IT" sz="4400" b="1" dirty="0">
                        <a:solidFill>
                          <a:schemeClr val="tx1"/>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it-IT" sz="4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01298140"/>
                  </a:ext>
                </a:extLst>
              </a:tr>
            </a:tbl>
          </a:graphicData>
        </a:graphic>
      </p:graphicFrame>
    </p:spTree>
    <p:extLst>
      <p:ext uri="{BB962C8B-B14F-4D97-AF65-F5344CB8AC3E}">
        <p14:creationId xmlns:p14="http://schemas.microsoft.com/office/powerpoint/2010/main" val="1001444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DOVE SIAMO RIMASTI</a:t>
            </a:r>
          </a:p>
        </p:txBody>
      </p:sp>
      <p:graphicFrame>
        <p:nvGraphicFramePr>
          <p:cNvPr id="4" name="Tabella 3">
            <a:extLst>
              <a:ext uri="{FF2B5EF4-FFF2-40B4-BE49-F238E27FC236}">
                <a16:creationId xmlns:a16="http://schemas.microsoft.com/office/drawing/2014/main" id="{211435E0-C321-534E-AB09-896014E55BF8}"/>
              </a:ext>
            </a:extLst>
          </p:cNvPr>
          <p:cNvGraphicFramePr>
            <a:graphicFrameLocks noGrp="1"/>
          </p:cNvGraphicFramePr>
          <p:nvPr/>
        </p:nvGraphicFramePr>
        <p:xfrm>
          <a:off x="715898" y="2057400"/>
          <a:ext cx="7886700" cy="3335384"/>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val="2048035967"/>
                    </a:ext>
                  </a:extLst>
                </a:gridCol>
                <a:gridCol w="3943350">
                  <a:extLst>
                    <a:ext uri="{9D8B030D-6E8A-4147-A177-3AD203B41FA5}">
                      <a16:colId xmlns:a16="http://schemas.microsoft.com/office/drawing/2014/main" val="4028264409"/>
                    </a:ext>
                  </a:extLst>
                </a:gridCol>
              </a:tblGrid>
              <a:tr h="1667692">
                <a:tc>
                  <a:txBody>
                    <a:bodyPr/>
                    <a:lstStyle/>
                    <a:p>
                      <a:pPr algn="ctr"/>
                      <a:r>
                        <a:rPr lang="it-IT" sz="4400" dirty="0">
                          <a:solidFill>
                            <a:schemeClr val="tx1"/>
                          </a:solidFill>
                        </a:rPr>
                        <a:t>SCHERZO</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4400" dirty="0">
                          <a:solidFill>
                            <a:schemeClr val="tx1"/>
                          </a:solidFill>
                        </a:rPr>
                        <a:t>LITIGIO</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8647287"/>
                  </a:ext>
                </a:extLst>
              </a:tr>
              <a:tr h="1667692">
                <a:tc>
                  <a:txBody>
                    <a:bodyPr/>
                    <a:lstStyle/>
                    <a:p>
                      <a:pPr algn="ctr"/>
                      <a:endParaRPr lang="it-IT" sz="4400" b="1" dirty="0">
                        <a:solidFill>
                          <a:schemeClr val="tx1"/>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it-IT" sz="4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01298140"/>
                  </a:ext>
                </a:extLst>
              </a:tr>
            </a:tbl>
          </a:graphicData>
        </a:graphic>
      </p:graphicFrame>
    </p:spTree>
    <p:extLst>
      <p:ext uri="{BB962C8B-B14F-4D97-AF65-F5344CB8AC3E}">
        <p14:creationId xmlns:p14="http://schemas.microsoft.com/office/powerpoint/2010/main" val="319470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DOVE SIAMO RIMASTI</a:t>
            </a:r>
          </a:p>
        </p:txBody>
      </p:sp>
      <p:graphicFrame>
        <p:nvGraphicFramePr>
          <p:cNvPr id="4" name="Tabella 3">
            <a:extLst>
              <a:ext uri="{FF2B5EF4-FFF2-40B4-BE49-F238E27FC236}">
                <a16:creationId xmlns:a16="http://schemas.microsoft.com/office/drawing/2014/main" id="{211435E0-C321-534E-AB09-896014E55BF8}"/>
              </a:ext>
            </a:extLst>
          </p:cNvPr>
          <p:cNvGraphicFramePr>
            <a:graphicFrameLocks noGrp="1"/>
          </p:cNvGraphicFramePr>
          <p:nvPr/>
        </p:nvGraphicFramePr>
        <p:xfrm>
          <a:off x="715898" y="2057400"/>
          <a:ext cx="7886700" cy="3335384"/>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val="2048035967"/>
                    </a:ext>
                  </a:extLst>
                </a:gridCol>
                <a:gridCol w="3943350">
                  <a:extLst>
                    <a:ext uri="{9D8B030D-6E8A-4147-A177-3AD203B41FA5}">
                      <a16:colId xmlns:a16="http://schemas.microsoft.com/office/drawing/2014/main" val="4028264409"/>
                    </a:ext>
                  </a:extLst>
                </a:gridCol>
              </a:tblGrid>
              <a:tr h="1667692">
                <a:tc>
                  <a:txBody>
                    <a:bodyPr/>
                    <a:lstStyle/>
                    <a:p>
                      <a:pPr algn="ctr"/>
                      <a:r>
                        <a:rPr lang="it-IT" sz="4400" dirty="0">
                          <a:solidFill>
                            <a:schemeClr val="tx1"/>
                          </a:solidFill>
                        </a:rPr>
                        <a:t>SCHERZO</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4400" dirty="0">
                          <a:solidFill>
                            <a:schemeClr val="tx1"/>
                          </a:solidFill>
                        </a:rPr>
                        <a:t>LITIGIO</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8647287"/>
                  </a:ext>
                </a:extLst>
              </a:tr>
              <a:tr h="1667692">
                <a:tc>
                  <a:txBody>
                    <a:bodyPr/>
                    <a:lstStyle/>
                    <a:p>
                      <a:pPr algn="ctr"/>
                      <a:r>
                        <a:rPr lang="it-IT" sz="4400" b="1" dirty="0">
                          <a:solidFill>
                            <a:schemeClr val="tx1"/>
                          </a:solidFill>
                        </a:rPr>
                        <a:t>BULLISMO</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it-IT" sz="4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01298140"/>
                  </a:ext>
                </a:extLst>
              </a:tr>
            </a:tbl>
          </a:graphicData>
        </a:graphic>
      </p:graphicFrame>
    </p:spTree>
    <p:extLst>
      <p:ext uri="{BB962C8B-B14F-4D97-AF65-F5344CB8AC3E}">
        <p14:creationId xmlns:p14="http://schemas.microsoft.com/office/powerpoint/2010/main" val="529066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DOVE SIAMO RIMASTI</a:t>
            </a:r>
          </a:p>
        </p:txBody>
      </p:sp>
      <p:graphicFrame>
        <p:nvGraphicFramePr>
          <p:cNvPr id="4" name="Tabella 3">
            <a:extLst>
              <a:ext uri="{FF2B5EF4-FFF2-40B4-BE49-F238E27FC236}">
                <a16:creationId xmlns:a16="http://schemas.microsoft.com/office/drawing/2014/main" id="{211435E0-C321-534E-AB09-896014E55BF8}"/>
              </a:ext>
            </a:extLst>
          </p:cNvPr>
          <p:cNvGraphicFramePr>
            <a:graphicFrameLocks noGrp="1"/>
          </p:cNvGraphicFramePr>
          <p:nvPr/>
        </p:nvGraphicFramePr>
        <p:xfrm>
          <a:off x="715898" y="2057400"/>
          <a:ext cx="7886700" cy="3335384"/>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val="2048035967"/>
                    </a:ext>
                  </a:extLst>
                </a:gridCol>
                <a:gridCol w="3943350">
                  <a:extLst>
                    <a:ext uri="{9D8B030D-6E8A-4147-A177-3AD203B41FA5}">
                      <a16:colId xmlns:a16="http://schemas.microsoft.com/office/drawing/2014/main" val="4028264409"/>
                    </a:ext>
                  </a:extLst>
                </a:gridCol>
              </a:tblGrid>
              <a:tr h="1667692">
                <a:tc>
                  <a:txBody>
                    <a:bodyPr/>
                    <a:lstStyle/>
                    <a:p>
                      <a:pPr algn="ctr"/>
                      <a:r>
                        <a:rPr lang="it-IT" sz="4400" dirty="0">
                          <a:solidFill>
                            <a:schemeClr val="tx1"/>
                          </a:solidFill>
                        </a:rPr>
                        <a:t>SCHERZO</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4400" dirty="0">
                          <a:solidFill>
                            <a:schemeClr val="tx1"/>
                          </a:solidFill>
                        </a:rPr>
                        <a:t>LITIGIO</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8647287"/>
                  </a:ext>
                </a:extLst>
              </a:tr>
              <a:tr h="1667692">
                <a:tc>
                  <a:txBody>
                    <a:bodyPr/>
                    <a:lstStyle/>
                    <a:p>
                      <a:pPr algn="ctr"/>
                      <a:r>
                        <a:rPr lang="it-IT" sz="4400" b="1" dirty="0">
                          <a:solidFill>
                            <a:schemeClr val="tx1"/>
                          </a:solidFill>
                        </a:rPr>
                        <a:t>BULLISMO</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it-IT" sz="4400" b="1" dirty="0">
                          <a:solidFill>
                            <a:schemeClr val="tx1"/>
                          </a:solidFill>
                        </a:rPr>
                        <a:t>REATO</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01298140"/>
                  </a:ext>
                </a:extLst>
              </a:tr>
            </a:tbl>
          </a:graphicData>
        </a:graphic>
      </p:graphicFrame>
    </p:spTree>
    <p:extLst>
      <p:ext uri="{BB962C8B-B14F-4D97-AF65-F5344CB8AC3E}">
        <p14:creationId xmlns:p14="http://schemas.microsoft.com/office/powerpoint/2010/main" val="3490595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INIZIAMO COSÌ</a:t>
            </a:r>
          </a:p>
        </p:txBody>
      </p:sp>
    </p:spTree>
    <p:extLst>
      <p:ext uri="{BB962C8B-B14F-4D97-AF65-F5344CB8AC3E}">
        <p14:creationId xmlns:p14="http://schemas.microsoft.com/office/powerpoint/2010/main" val="4028255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INIZIAMO COSÌ</a:t>
            </a:r>
          </a:p>
        </p:txBody>
      </p:sp>
      <p:pic>
        <p:nvPicPr>
          <p:cNvPr id="4" name="Immagine 3" descr="Immagine che contiene persona, esterni, uomo, inpiedi&#10;&#10;Descrizione generata automaticamente">
            <a:hlinkClick r:id="rId3"/>
            <a:extLst>
              <a:ext uri="{FF2B5EF4-FFF2-40B4-BE49-F238E27FC236}">
                <a16:creationId xmlns:a16="http://schemas.microsoft.com/office/drawing/2014/main" id="{3C06097D-89DC-064D-A996-44BD6F2CBC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7748" y="1981200"/>
            <a:ext cx="6708504" cy="3755646"/>
          </a:xfrm>
          <a:prstGeom prst="rect">
            <a:avLst/>
          </a:prstGeom>
        </p:spPr>
      </p:pic>
    </p:spTree>
    <p:extLst>
      <p:ext uri="{BB962C8B-B14F-4D97-AF65-F5344CB8AC3E}">
        <p14:creationId xmlns:p14="http://schemas.microsoft.com/office/powerpoint/2010/main" val="902467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COS’È PER TE IL BULLISMO?</a:t>
            </a:r>
          </a:p>
        </p:txBody>
      </p:sp>
    </p:spTree>
    <p:extLst>
      <p:ext uri="{BB962C8B-B14F-4D97-AF65-F5344CB8AC3E}">
        <p14:creationId xmlns:p14="http://schemas.microsoft.com/office/powerpoint/2010/main" val="3546564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COS’È PER TE IL BULLISMO?</a:t>
            </a:r>
          </a:p>
        </p:txBody>
      </p:sp>
      <p:pic>
        <p:nvPicPr>
          <p:cNvPr id="5" name="Immagine 4" descr="Immagine che contiene testo&#10;&#10;Descrizione generata automaticamente">
            <a:extLst>
              <a:ext uri="{FF2B5EF4-FFF2-40B4-BE49-F238E27FC236}">
                <a16:creationId xmlns:a16="http://schemas.microsoft.com/office/drawing/2014/main" id="{10828FDD-ACEF-8A45-90BC-0ABC9D331A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3298" y="1752600"/>
            <a:ext cx="5737404" cy="4191000"/>
          </a:xfrm>
          <a:prstGeom prst="rect">
            <a:avLst/>
          </a:prstGeom>
        </p:spPr>
      </p:pic>
    </p:spTree>
    <p:extLst>
      <p:ext uri="{BB962C8B-B14F-4D97-AF65-F5344CB8AC3E}">
        <p14:creationId xmlns:p14="http://schemas.microsoft.com/office/powerpoint/2010/main" val="2627302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3025865" cy="3415155"/>
          </a:xfrm>
          <a:prstGeom prst="rect">
            <a:avLst/>
          </a:prstGeom>
        </p:spPr>
        <p:txBody>
          <a:bodyPr/>
          <a:lstStyle/>
          <a:p>
            <a:endParaRPr lang="it-IT" b="1" i="1" dirty="0"/>
          </a:p>
          <a:p>
            <a:r>
              <a:rPr lang="it-IT" dirty="0"/>
              <a:t> </a:t>
            </a:r>
            <a:endParaRPr lang="it-IT" dirty="0">
              <a:sym typeface="Wingdings" pitchFamily="2" charset="2"/>
            </a:endParaRPr>
          </a:p>
          <a:p>
            <a:endParaRPr lang="it-IT" dirty="0">
              <a:sym typeface="Wingdings" pitchFamily="2" charset="2"/>
            </a:endParaRPr>
          </a:p>
          <a:p>
            <a:endParaRPr lang="it-IT" b="1" i="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1169180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3025865" cy="3415155"/>
          </a:xfrm>
          <a:prstGeom prst="rect">
            <a:avLst/>
          </a:prstGeom>
        </p:spPr>
        <p:txBody>
          <a:bodyPr/>
          <a:lstStyle/>
          <a:p>
            <a:r>
              <a:rPr lang="it-IT" b="1" i="1" dirty="0"/>
              <a:t>Da dove deriva il termine?</a:t>
            </a:r>
          </a:p>
          <a:p>
            <a:endParaRPr lang="it-IT" b="1" i="1" dirty="0"/>
          </a:p>
          <a:p>
            <a:r>
              <a:rPr lang="it-IT" dirty="0"/>
              <a:t> </a:t>
            </a:r>
            <a:endParaRPr lang="it-IT" dirty="0">
              <a:sym typeface="Wingdings" pitchFamily="2" charset="2"/>
            </a:endParaRPr>
          </a:p>
          <a:p>
            <a:endParaRPr lang="it-IT" dirty="0">
              <a:sym typeface="Wingdings" pitchFamily="2" charset="2"/>
            </a:endParaRPr>
          </a:p>
          <a:p>
            <a:endParaRPr lang="it-IT" b="1" i="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1275048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3025865" cy="3415155"/>
          </a:xfrm>
          <a:prstGeom prst="rect">
            <a:avLst/>
          </a:prstGeom>
        </p:spPr>
        <p:txBody>
          <a:bodyPr/>
          <a:lstStyle/>
          <a:p>
            <a:r>
              <a:rPr lang="it-IT" b="1" i="1" dirty="0"/>
              <a:t>Da dove deriva il termine?</a:t>
            </a:r>
          </a:p>
          <a:p>
            <a:endParaRPr lang="it-IT" b="1" i="1" dirty="0"/>
          </a:p>
          <a:p>
            <a:r>
              <a:rPr lang="it-IT" dirty="0"/>
              <a:t>bullying </a:t>
            </a:r>
            <a:endParaRPr lang="it-IT" dirty="0">
              <a:sym typeface="Wingdings" pitchFamily="2" charset="2"/>
            </a:endParaRPr>
          </a:p>
          <a:p>
            <a:endParaRPr lang="it-IT" dirty="0">
              <a:sym typeface="Wingdings" pitchFamily="2" charset="2"/>
            </a:endParaRPr>
          </a:p>
          <a:p>
            <a:endParaRPr lang="it-IT" b="1" i="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561426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3025865" cy="3415155"/>
          </a:xfrm>
          <a:prstGeom prst="rect">
            <a:avLst/>
          </a:prstGeom>
        </p:spPr>
        <p:txBody>
          <a:bodyPr/>
          <a:lstStyle/>
          <a:p>
            <a:r>
              <a:rPr lang="it-IT" b="1" i="1" dirty="0"/>
              <a:t>Da dove deriva il termine?</a:t>
            </a:r>
          </a:p>
          <a:p>
            <a:endParaRPr lang="it-IT" b="1" i="1" dirty="0"/>
          </a:p>
          <a:p>
            <a:r>
              <a:rPr lang="it-IT" dirty="0"/>
              <a:t>bullying </a:t>
            </a:r>
            <a:r>
              <a:rPr lang="it-IT" dirty="0">
                <a:sym typeface="Wingdings" pitchFamily="2" charset="2"/>
              </a:rPr>
              <a:t></a:t>
            </a:r>
          </a:p>
          <a:p>
            <a:endParaRPr lang="it-IT" dirty="0">
              <a:sym typeface="Wingdings" pitchFamily="2" charset="2"/>
            </a:endParaRPr>
          </a:p>
          <a:p>
            <a:endParaRPr lang="it-IT" b="1" i="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1879546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3025865" cy="3415155"/>
          </a:xfrm>
          <a:prstGeom prst="rect">
            <a:avLst/>
          </a:prstGeom>
        </p:spPr>
        <p:txBody>
          <a:bodyPr/>
          <a:lstStyle/>
          <a:p>
            <a:r>
              <a:rPr lang="it-IT" b="1" i="1" dirty="0"/>
              <a:t>Da dove deriva il termine?</a:t>
            </a:r>
          </a:p>
          <a:p>
            <a:endParaRPr lang="it-IT" b="1" i="1" dirty="0"/>
          </a:p>
          <a:p>
            <a:r>
              <a:rPr lang="it-IT" dirty="0"/>
              <a:t>bullying </a:t>
            </a:r>
            <a:r>
              <a:rPr lang="it-IT" dirty="0">
                <a:sym typeface="Wingdings" pitchFamily="2" charset="2"/>
              </a:rPr>
              <a:t> mobbing</a:t>
            </a:r>
          </a:p>
          <a:p>
            <a:endParaRPr lang="it-IT" dirty="0">
              <a:sym typeface="Wingdings" pitchFamily="2" charset="2"/>
            </a:endParaRPr>
          </a:p>
          <a:p>
            <a:endParaRPr lang="it-IT" b="1" i="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3965463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3025865" cy="3415155"/>
          </a:xfrm>
          <a:prstGeom prst="rect">
            <a:avLst/>
          </a:prstGeom>
        </p:spPr>
        <p:txBody>
          <a:bodyPr/>
          <a:lstStyle/>
          <a:p>
            <a:r>
              <a:rPr lang="it-IT" b="1" i="1" dirty="0"/>
              <a:t>Da dove deriva il termine?</a:t>
            </a:r>
          </a:p>
          <a:p>
            <a:endParaRPr lang="it-IT" b="1" i="1" dirty="0"/>
          </a:p>
          <a:p>
            <a:r>
              <a:rPr lang="it-IT" dirty="0"/>
              <a:t>bullying </a:t>
            </a:r>
            <a:r>
              <a:rPr lang="it-IT" dirty="0">
                <a:sym typeface="Wingdings" pitchFamily="2" charset="2"/>
              </a:rPr>
              <a:t> mobbing</a:t>
            </a:r>
          </a:p>
          <a:p>
            <a:endParaRPr lang="it-IT" dirty="0">
              <a:sym typeface="Wingdings" pitchFamily="2" charset="2"/>
            </a:endParaRPr>
          </a:p>
          <a:p>
            <a:r>
              <a:rPr lang="it-IT" b="1" i="1" dirty="0">
                <a:sym typeface="Wingdings" pitchFamily="2" charset="2"/>
              </a:rPr>
              <a:t>L’evoluzione degli studi</a:t>
            </a:r>
          </a:p>
          <a:p>
            <a:endParaRPr lang="it-IT" b="1" i="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1465723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3025865" cy="3415155"/>
          </a:xfrm>
          <a:prstGeom prst="rect">
            <a:avLst/>
          </a:prstGeom>
        </p:spPr>
        <p:txBody>
          <a:bodyPr/>
          <a:lstStyle/>
          <a:p>
            <a:r>
              <a:rPr lang="it-IT" b="1" i="1" dirty="0"/>
              <a:t>Da dove deriva il termine?</a:t>
            </a:r>
          </a:p>
          <a:p>
            <a:endParaRPr lang="it-IT" b="1" i="1" dirty="0"/>
          </a:p>
          <a:p>
            <a:r>
              <a:rPr lang="it-IT" dirty="0"/>
              <a:t>bullying </a:t>
            </a:r>
            <a:r>
              <a:rPr lang="it-IT" dirty="0">
                <a:sym typeface="Wingdings" pitchFamily="2" charset="2"/>
              </a:rPr>
              <a:t> mobbing</a:t>
            </a:r>
          </a:p>
          <a:p>
            <a:endParaRPr lang="it-IT" dirty="0">
              <a:sym typeface="Wingdings" pitchFamily="2" charset="2"/>
            </a:endParaRPr>
          </a:p>
          <a:p>
            <a:r>
              <a:rPr lang="it-IT" b="1" i="1" dirty="0">
                <a:sym typeface="Wingdings" pitchFamily="2" charset="2"/>
              </a:rPr>
              <a:t>L’evoluzione degli studi</a:t>
            </a:r>
          </a:p>
          <a:p>
            <a:endParaRPr lang="it-IT" b="1" i="1" dirty="0"/>
          </a:p>
          <a:p>
            <a:r>
              <a:rPr lang="it-IT" i="1" dirty="0"/>
              <a:t>1973 </a:t>
            </a:r>
            <a:r>
              <a:rPr lang="it-IT" i="1" dirty="0">
                <a:sym typeface="Wingdings" pitchFamily="2" charset="2"/>
              </a:rPr>
              <a:t> Dan Olweus</a:t>
            </a:r>
            <a:endParaRPr lang="it-IT" i="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2180990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3025865" cy="3415155"/>
          </a:xfrm>
          <a:prstGeom prst="rect">
            <a:avLst/>
          </a:prstGeom>
        </p:spPr>
        <p:txBody>
          <a:bodyPr/>
          <a:lstStyle/>
          <a:p>
            <a:r>
              <a:rPr lang="it-IT" b="1" i="1" dirty="0"/>
              <a:t>Da dove deriva il termine?</a:t>
            </a:r>
          </a:p>
          <a:p>
            <a:endParaRPr lang="it-IT" b="1" i="1" dirty="0"/>
          </a:p>
          <a:p>
            <a:r>
              <a:rPr lang="it-IT" dirty="0"/>
              <a:t>bullying </a:t>
            </a:r>
            <a:r>
              <a:rPr lang="it-IT" dirty="0">
                <a:sym typeface="Wingdings" pitchFamily="2" charset="2"/>
              </a:rPr>
              <a:t> mobbing</a:t>
            </a:r>
          </a:p>
          <a:p>
            <a:endParaRPr lang="it-IT" dirty="0">
              <a:sym typeface="Wingdings" pitchFamily="2" charset="2"/>
            </a:endParaRPr>
          </a:p>
          <a:p>
            <a:r>
              <a:rPr lang="it-IT" b="1" i="1" dirty="0">
                <a:sym typeface="Wingdings" pitchFamily="2" charset="2"/>
              </a:rPr>
              <a:t>L’evoluzione degli studi</a:t>
            </a:r>
          </a:p>
          <a:p>
            <a:endParaRPr lang="it-IT" b="1" i="1" dirty="0"/>
          </a:p>
          <a:p>
            <a:r>
              <a:rPr lang="it-IT" i="1" dirty="0"/>
              <a:t>1973 </a:t>
            </a:r>
            <a:r>
              <a:rPr lang="it-IT" i="1" dirty="0">
                <a:sym typeface="Wingdings" pitchFamily="2" charset="2"/>
              </a:rPr>
              <a:t> Dan Olweus</a:t>
            </a:r>
            <a:endParaRPr lang="it-IT" i="1" dirty="0"/>
          </a:p>
          <a:p>
            <a:r>
              <a:rPr lang="it-IT" i="1" dirty="0"/>
              <a:t>1993 </a:t>
            </a:r>
            <a:r>
              <a:rPr lang="it-IT" i="1" dirty="0">
                <a:sym typeface="Wingdings" pitchFamily="2" charset="2"/>
              </a:rPr>
              <a:t> Whitney e Smith</a:t>
            </a:r>
            <a:endParaRPr lang="it-IT" i="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4119147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3025865" cy="3415155"/>
          </a:xfrm>
          <a:prstGeom prst="rect">
            <a:avLst/>
          </a:prstGeom>
        </p:spPr>
        <p:txBody>
          <a:bodyPr/>
          <a:lstStyle/>
          <a:p>
            <a:r>
              <a:rPr lang="it-IT" b="1" i="1" dirty="0"/>
              <a:t>Da dove deriva il termine?</a:t>
            </a:r>
          </a:p>
          <a:p>
            <a:endParaRPr lang="it-IT" b="1" i="1" dirty="0"/>
          </a:p>
          <a:p>
            <a:r>
              <a:rPr lang="it-IT" dirty="0"/>
              <a:t>bullying </a:t>
            </a:r>
            <a:r>
              <a:rPr lang="it-IT" dirty="0">
                <a:sym typeface="Wingdings" pitchFamily="2" charset="2"/>
              </a:rPr>
              <a:t> mobbing</a:t>
            </a:r>
          </a:p>
          <a:p>
            <a:endParaRPr lang="it-IT" dirty="0">
              <a:sym typeface="Wingdings" pitchFamily="2" charset="2"/>
            </a:endParaRPr>
          </a:p>
          <a:p>
            <a:r>
              <a:rPr lang="it-IT" b="1" i="1" dirty="0">
                <a:sym typeface="Wingdings" pitchFamily="2" charset="2"/>
              </a:rPr>
              <a:t>L’evoluzione degli studi</a:t>
            </a:r>
          </a:p>
          <a:p>
            <a:endParaRPr lang="it-IT" b="1" i="1" dirty="0"/>
          </a:p>
          <a:p>
            <a:r>
              <a:rPr lang="it-IT" i="1" dirty="0"/>
              <a:t>1973 </a:t>
            </a:r>
            <a:r>
              <a:rPr lang="it-IT" i="1" dirty="0">
                <a:sym typeface="Wingdings" pitchFamily="2" charset="2"/>
              </a:rPr>
              <a:t> Dan Olweus</a:t>
            </a:r>
            <a:endParaRPr lang="it-IT" i="1" dirty="0"/>
          </a:p>
          <a:p>
            <a:r>
              <a:rPr lang="it-IT" i="1" dirty="0"/>
              <a:t>1993 </a:t>
            </a:r>
            <a:r>
              <a:rPr lang="it-IT" i="1" dirty="0">
                <a:sym typeface="Wingdings" pitchFamily="2" charset="2"/>
              </a:rPr>
              <a:t> Whitney e Smith</a:t>
            </a:r>
            <a:endParaRPr lang="it-IT" i="1" dirty="0"/>
          </a:p>
          <a:p>
            <a:r>
              <a:rPr lang="it-IT" i="1" dirty="0"/>
              <a:t>2004 </a:t>
            </a:r>
            <a:r>
              <a:rPr lang="it-IT" i="1" dirty="0">
                <a:sym typeface="Wingdings" pitchFamily="2" charset="2"/>
              </a:rPr>
              <a:t> Griffin e Gross</a:t>
            </a:r>
            <a:endParaRPr lang="it-IT" i="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2742403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3025865" cy="3415155"/>
          </a:xfrm>
          <a:prstGeom prst="rect">
            <a:avLst/>
          </a:prstGeom>
        </p:spPr>
        <p:txBody>
          <a:bodyPr/>
          <a:lstStyle/>
          <a:p>
            <a:r>
              <a:rPr lang="it-IT" b="1" i="1" dirty="0"/>
              <a:t>Da dove deriva il termine?</a:t>
            </a:r>
          </a:p>
          <a:p>
            <a:endParaRPr lang="it-IT" b="1" i="1" dirty="0"/>
          </a:p>
          <a:p>
            <a:r>
              <a:rPr lang="it-IT" dirty="0"/>
              <a:t>bullying </a:t>
            </a:r>
            <a:r>
              <a:rPr lang="it-IT" dirty="0">
                <a:sym typeface="Wingdings" pitchFamily="2" charset="2"/>
              </a:rPr>
              <a:t> mobbing</a:t>
            </a:r>
          </a:p>
          <a:p>
            <a:endParaRPr lang="it-IT" dirty="0">
              <a:sym typeface="Wingdings" pitchFamily="2" charset="2"/>
            </a:endParaRPr>
          </a:p>
          <a:p>
            <a:r>
              <a:rPr lang="it-IT" b="1" i="1" dirty="0">
                <a:sym typeface="Wingdings" pitchFamily="2" charset="2"/>
              </a:rPr>
              <a:t>L’evoluzione degli studi</a:t>
            </a:r>
          </a:p>
          <a:p>
            <a:endParaRPr lang="it-IT" b="1" i="1" dirty="0"/>
          </a:p>
          <a:p>
            <a:r>
              <a:rPr lang="it-IT" i="1" dirty="0"/>
              <a:t>1973 </a:t>
            </a:r>
            <a:r>
              <a:rPr lang="it-IT" i="1" dirty="0">
                <a:sym typeface="Wingdings" pitchFamily="2" charset="2"/>
              </a:rPr>
              <a:t> Dan Olweus</a:t>
            </a:r>
            <a:endParaRPr lang="it-IT" i="1" dirty="0"/>
          </a:p>
          <a:p>
            <a:r>
              <a:rPr lang="it-IT" i="1" dirty="0"/>
              <a:t>1993 </a:t>
            </a:r>
            <a:r>
              <a:rPr lang="it-IT" i="1" dirty="0">
                <a:sym typeface="Wingdings" pitchFamily="2" charset="2"/>
              </a:rPr>
              <a:t> Whitney e Smith</a:t>
            </a:r>
            <a:endParaRPr lang="it-IT" i="1" dirty="0"/>
          </a:p>
          <a:p>
            <a:r>
              <a:rPr lang="it-IT" i="1" dirty="0"/>
              <a:t>2004 </a:t>
            </a:r>
            <a:r>
              <a:rPr lang="it-IT" i="1" dirty="0">
                <a:sym typeface="Wingdings" pitchFamily="2" charset="2"/>
              </a:rPr>
              <a:t> Griffin e Gross</a:t>
            </a:r>
            <a:endParaRPr lang="it-IT" i="1" dirty="0"/>
          </a:p>
          <a:p>
            <a:r>
              <a:rPr lang="it-IT" i="1" dirty="0"/>
              <a:t>2007 </a:t>
            </a:r>
            <a:r>
              <a:rPr lang="it-IT" i="1" dirty="0">
                <a:sym typeface="Wingdings" pitchFamily="2" charset="2"/>
              </a:rPr>
              <a:t> Daniele Fedeli</a:t>
            </a:r>
            <a:endParaRPr lang="it-IT" i="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2091423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82833"/>
            <a:ext cx="7886699" cy="2998767"/>
          </a:xfrm>
          <a:prstGeom prst="rect">
            <a:avLst/>
          </a:prstGeom>
        </p:spPr>
        <p:txBody>
          <a:bodyPr/>
          <a:lstStyle/>
          <a:p>
            <a:pPr algn="ctr"/>
            <a:r>
              <a:rPr lang="it-IT" i="1" dirty="0"/>
              <a:t>2007 </a:t>
            </a:r>
            <a:r>
              <a:rPr lang="it-IT" i="1" dirty="0">
                <a:sym typeface="Wingdings" pitchFamily="2" charset="2"/>
              </a:rPr>
              <a:t> Daniele Fedeli</a:t>
            </a:r>
          </a:p>
          <a:p>
            <a:pPr algn="ctr"/>
            <a:endParaRPr lang="it-IT" b="1" i="1" dirty="0">
              <a:sym typeface="Wingdings" pitchFamily="2" charset="2"/>
            </a:endParaRPr>
          </a:p>
          <a:p>
            <a:pPr algn="l"/>
            <a:r>
              <a:rPr lang="it-IT" b="1" dirty="0"/>
              <a:t>Il bullismo è un comportamento aggressivo, intenzionale e volontario dato che il bullo attua dei comportamenti fisici, verbali o psicologici verso un'altra persona con lo scopo di arrecargli danno o disagio. Nel fenomeno è presente la persistenza e la ripetitività delle prepotenze nel corso del tempo e, infatti, quest’ultime, sono spesso il risultato di una pianificazione cognitiva complessa da parte del bullo e dei suoi aiutanti. Il bullo si può avvalere di complici e, l’atto compiuto, molto spesso non viene riferito perché sia la vittima che gli spettatori hanno paura a riferire.</a:t>
            </a: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2488514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3025865" cy="3415155"/>
          </a:xfrm>
          <a:prstGeom prst="rect">
            <a:avLst/>
          </a:prstGeom>
        </p:spPr>
        <p:txBody>
          <a:bodyPr/>
          <a:lstStyle/>
          <a:p>
            <a:r>
              <a:rPr lang="it-IT" b="1" i="1" dirty="0"/>
              <a:t>Da dove deriva il termine?</a:t>
            </a:r>
          </a:p>
          <a:p>
            <a:endParaRPr lang="it-IT" b="1" i="1" dirty="0"/>
          </a:p>
          <a:p>
            <a:r>
              <a:rPr lang="it-IT" dirty="0"/>
              <a:t>bullying </a:t>
            </a:r>
            <a:r>
              <a:rPr lang="it-IT" dirty="0">
                <a:sym typeface="Wingdings" pitchFamily="2" charset="2"/>
              </a:rPr>
              <a:t> mobbing</a:t>
            </a:r>
          </a:p>
          <a:p>
            <a:endParaRPr lang="it-IT" dirty="0">
              <a:sym typeface="Wingdings" pitchFamily="2" charset="2"/>
            </a:endParaRPr>
          </a:p>
          <a:p>
            <a:r>
              <a:rPr lang="it-IT" b="1" i="1" dirty="0">
                <a:sym typeface="Wingdings" pitchFamily="2" charset="2"/>
              </a:rPr>
              <a:t>L’evoluzione degli studi</a:t>
            </a:r>
          </a:p>
          <a:p>
            <a:endParaRPr lang="it-IT" b="1" i="1" dirty="0"/>
          </a:p>
          <a:p>
            <a:r>
              <a:rPr lang="it-IT" i="1" dirty="0"/>
              <a:t>1973 </a:t>
            </a:r>
            <a:r>
              <a:rPr lang="it-IT" i="1" dirty="0">
                <a:sym typeface="Wingdings" pitchFamily="2" charset="2"/>
              </a:rPr>
              <a:t> Dan Olweus</a:t>
            </a:r>
            <a:endParaRPr lang="it-IT" i="1" dirty="0"/>
          </a:p>
          <a:p>
            <a:r>
              <a:rPr lang="it-IT" i="1" dirty="0"/>
              <a:t>1993 </a:t>
            </a:r>
            <a:r>
              <a:rPr lang="it-IT" i="1" dirty="0">
                <a:sym typeface="Wingdings" pitchFamily="2" charset="2"/>
              </a:rPr>
              <a:t> Whitney e Smith</a:t>
            </a:r>
            <a:endParaRPr lang="it-IT" i="1" dirty="0"/>
          </a:p>
          <a:p>
            <a:r>
              <a:rPr lang="it-IT" i="1" dirty="0"/>
              <a:t>2004 </a:t>
            </a:r>
            <a:r>
              <a:rPr lang="it-IT" i="1" dirty="0">
                <a:sym typeface="Wingdings" pitchFamily="2" charset="2"/>
              </a:rPr>
              <a:t> Griffin e Gross</a:t>
            </a:r>
            <a:endParaRPr lang="it-IT" i="1" dirty="0"/>
          </a:p>
          <a:p>
            <a:r>
              <a:rPr lang="it-IT" i="1" dirty="0"/>
              <a:t>2007 </a:t>
            </a:r>
            <a:r>
              <a:rPr lang="it-IT" i="1" dirty="0">
                <a:sym typeface="Wingdings" pitchFamily="2" charset="2"/>
              </a:rPr>
              <a:t> Daniele Fedeli</a:t>
            </a:r>
            <a:endParaRPr lang="it-IT" i="1" dirty="0"/>
          </a:p>
          <a:p>
            <a:r>
              <a:rPr lang="it-IT" i="1" dirty="0"/>
              <a:t>2011 </a:t>
            </a:r>
            <a:r>
              <a:rPr lang="it-IT" i="1" dirty="0">
                <a:sym typeface="Wingdings" pitchFamily="2" charset="2"/>
              </a:rPr>
              <a:t> Formella e Ricci</a:t>
            </a:r>
            <a:endParaRPr lang="it-IT" i="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2244262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spTree>
    <p:extLst>
      <p:ext uri="{BB962C8B-B14F-4D97-AF65-F5344CB8AC3E}">
        <p14:creationId xmlns:p14="http://schemas.microsoft.com/office/powerpoint/2010/main" val="1593454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endParaRPr lang="it-IT"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it-IT"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1218048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it-IT"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213545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3042207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r>
                        <a:rPr lang="it-IT" i="1" dirty="0">
                          <a:solidFill>
                            <a:schemeClr val="tx1"/>
                          </a:solidFill>
                        </a:rPr>
                        <a:t>Dura poco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1248256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r>
                        <a:rPr lang="it-IT" i="1" dirty="0">
                          <a:solidFill>
                            <a:schemeClr val="tx1"/>
                          </a:solidFill>
                        </a:rPr>
                        <a:t>Dura poco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persistente, ripetitivo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3294658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r>
                        <a:rPr lang="it-IT" i="1" dirty="0">
                          <a:solidFill>
                            <a:schemeClr val="tx1"/>
                          </a:solidFill>
                        </a:rPr>
                        <a:t>Dura poco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persistente, ripetitivo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r>
                        <a:rPr lang="it-IT" i="1" dirty="0">
                          <a:solidFill>
                            <a:schemeClr val="tx1"/>
                          </a:solidFill>
                        </a:rPr>
                        <a:t>Avviene tra «uguali»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58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r>
                        <a:rPr lang="it-IT" i="1" dirty="0">
                          <a:solidFill>
                            <a:schemeClr val="tx1"/>
                          </a:solidFill>
                        </a:rPr>
                        <a:t>Dura poco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persistente, ripetitivo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r>
                        <a:rPr lang="it-IT" i="1" dirty="0">
                          <a:solidFill>
                            <a:schemeClr val="tx1"/>
                          </a:solidFill>
                        </a:rPr>
                        <a:t>Avviene tra «uguali»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una lotta ineguale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1785937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r>
                        <a:rPr lang="it-IT" i="1" dirty="0">
                          <a:solidFill>
                            <a:schemeClr val="tx1"/>
                          </a:solidFill>
                        </a:rPr>
                        <a:t>Dura poco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persistente, ripetitivo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r>
                        <a:rPr lang="it-IT" i="1" dirty="0">
                          <a:solidFill>
                            <a:schemeClr val="tx1"/>
                          </a:solidFill>
                        </a:rPr>
                        <a:t>Avviene tra «uguali»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una lotta ineguale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r>
                        <a:rPr lang="it-IT" i="1" dirty="0">
                          <a:solidFill>
                            <a:schemeClr val="tx1"/>
                          </a:solidFill>
                        </a:rPr>
                        <a:t>Spontaneo, spesso scherzoso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3390503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r>
                        <a:rPr lang="it-IT" i="1" dirty="0">
                          <a:solidFill>
                            <a:schemeClr val="tx1"/>
                          </a:solidFill>
                        </a:rPr>
                        <a:t>Dura poco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persistente, ripetitivo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r>
                        <a:rPr lang="it-IT" i="1" dirty="0">
                          <a:solidFill>
                            <a:schemeClr val="tx1"/>
                          </a:solidFill>
                        </a:rPr>
                        <a:t>Avviene tra «uguali»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una lotta ineguale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r>
                        <a:rPr lang="it-IT" i="1" dirty="0">
                          <a:solidFill>
                            <a:schemeClr val="tx1"/>
                          </a:solidFill>
                        </a:rPr>
                        <a:t>Spontaneo, spesso scherzoso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Calcolato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2915774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r>
                        <a:rPr lang="it-IT" i="1" dirty="0">
                          <a:solidFill>
                            <a:schemeClr val="tx1"/>
                          </a:solidFill>
                        </a:rPr>
                        <a:t>Dura poco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persistente, ripetitivo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r>
                        <a:rPr lang="it-IT" i="1" dirty="0">
                          <a:solidFill>
                            <a:schemeClr val="tx1"/>
                          </a:solidFill>
                        </a:rPr>
                        <a:t>Avviene tra «uguali»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una lotta ineguale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r>
                        <a:rPr lang="it-IT" i="1" dirty="0">
                          <a:solidFill>
                            <a:schemeClr val="tx1"/>
                          </a:solidFill>
                        </a:rPr>
                        <a:t>Spontaneo, spesso scherzoso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Calcolato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r>
                        <a:rPr lang="it-IT" i="1" dirty="0">
                          <a:solidFill>
                            <a:schemeClr val="tx1"/>
                          </a:solidFill>
                        </a:rPr>
                        <a:t>Spiacevole ma sopportabile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3965797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r>
                        <a:rPr lang="it-IT" i="1" dirty="0">
                          <a:solidFill>
                            <a:schemeClr val="tx1"/>
                          </a:solidFill>
                        </a:rPr>
                        <a:t>Dura poco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persistente, ripetitivo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r>
                        <a:rPr lang="it-IT" i="1" dirty="0">
                          <a:solidFill>
                            <a:schemeClr val="tx1"/>
                          </a:solidFill>
                        </a:rPr>
                        <a:t>Avviene tra «uguali»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una lotta ineguale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r>
                        <a:rPr lang="it-IT" i="1" dirty="0">
                          <a:solidFill>
                            <a:schemeClr val="tx1"/>
                          </a:solidFill>
                        </a:rPr>
                        <a:t>Spontaneo, spesso scherzoso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Calcolato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r>
                        <a:rPr lang="it-IT" i="1" dirty="0">
                          <a:solidFill>
                            <a:schemeClr val="tx1"/>
                          </a:solidFill>
                        </a:rPr>
                        <a:t>Spiacevole ma sopportabile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Si vuole ferire l’altra persona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9431571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r>
                        <a:rPr lang="it-IT" i="1" dirty="0">
                          <a:solidFill>
                            <a:schemeClr val="tx1"/>
                          </a:solidFill>
                        </a:rPr>
                        <a:t>Dura poco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persistente, ripetitivo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r>
                        <a:rPr lang="it-IT" i="1" dirty="0">
                          <a:solidFill>
                            <a:schemeClr val="tx1"/>
                          </a:solidFill>
                        </a:rPr>
                        <a:t>Avviene tra «uguali»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una lotta ineguale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r>
                        <a:rPr lang="it-IT" i="1" dirty="0">
                          <a:solidFill>
                            <a:schemeClr val="tx1"/>
                          </a:solidFill>
                        </a:rPr>
                        <a:t>Spontaneo, spesso scherzoso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Calcolato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r>
                        <a:rPr lang="it-IT" i="1" dirty="0">
                          <a:solidFill>
                            <a:schemeClr val="tx1"/>
                          </a:solidFill>
                        </a:rPr>
                        <a:t>Spiacevole ma sopportabile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Si vuole ferire l’altra persona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r>
                        <a:rPr lang="it-IT" i="1" dirty="0">
                          <a:solidFill>
                            <a:schemeClr val="tx1"/>
                          </a:solidFill>
                        </a:rPr>
                        <a:t>Uno contro uno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2189239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r>
                        <a:rPr lang="it-IT" i="1" dirty="0">
                          <a:solidFill>
                            <a:schemeClr val="tx1"/>
                          </a:solidFill>
                        </a:rPr>
                        <a:t>Dura poco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persistente, ripetitivo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r>
                        <a:rPr lang="it-IT" i="1" dirty="0">
                          <a:solidFill>
                            <a:schemeClr val="tx1"/>
                          </a:solidFill>
                        </a:rPr>
                        <a:t>Avviene tra «uguali»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una lotta ineguale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r>
                        <a:rPr lang="it-IT" i="1" dirty="0">
                          <a:solidFill>
                            <a:schemeClr val="tx1"/>
                          </a:solidFill>
                        </a:rPr>
                        <a:t>Spontaneo, spesso scherzoso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Calcolato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r>
                        <a:rPr lang="it-IT" i="1" dirty="0">
                          <a:solidFill>
                            <a:schemeClr val="tx1"/>
                          </a:solidFill>
                        </a:rPr>
                        <a:t>Spiacevole ma sopportabile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Si vuole ferire l’altra persona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r>
                        <a:rPr lang="it-IT" i="1" dirty="0">
                          <a:solidFill>
                            <a:schemeClr val="tx1"/>
                          </a:solidFill>
                        </a:rPr>
                        <a:t>Uno contro uno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Spesso vari contro uno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11780706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r>
                        <a:rPr lang="it-IT" i="1" dirty="0">
                          <a:solidFill>
                            <a:schemeClr val="tx1"/>
                          </a:solidFill>
                        </a:rPr>
                        <a:t>Dura poco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persistente, ripetitivo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r>
                        <a:rPr lang="it-IT" i="1" dirty="0">
                          <a:solidFill>
                            <a:schemeClr val="tx1"/>
                          </a:solidFill>
                        </a:rPr>
                        <a:t>Avviene tra «uguali»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una lotta ineguale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r>
                        <a:rPr lang="it-IT" i="1" dirty="0">
                          <a:solidFill>
                            <a:schemeClr val="tx1"/>
                          </a:solidFill>
                        </a:rPr>
                        <a:t>Spontaneo, spesso scherzoso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Calcolato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r>
                        <a:rPr lang="it-IT" i="1" dirty="0">
                          <a:solidFill>
                            <a:schemeClr val="tx1"/>
                          </a:solidFill>
                        </a:rPr>
                        <a:t>Spiacevole ma sopportabile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Si vuole ferire l’altra persona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r>
                        <a:rPr lang="it-IT" i="1" dirty="0">
                          <a:solidFill>
                            <a:schemeClr val="tx1"/>
                          </a:solidFill>
                        </a:rPr>
                        <a:t>Uno contro uno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Spesso vari contro uno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r>
                        <a:rPr lang="it-IT" i="1" dirty="0">
                          <a:solidFill>
                            <a:schemeClr val="tx1"/>
                          </a:solidFill>
                        </a:rPr>
                        <a:t>Può essere reciproco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it-IT"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40723727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NON TUTTO È BULLISMO!</a:t>
            </a:r>
          </a:p>
        </p:txBody>
      </p:sp>
      <p:graphicFrame>
        <p:nvGraphicFramePr>
          <p:cNvPr id="4" name="Tabella 3">
            <a:extLst>
              <a:ext uri="{FF2B5EF4-FFF2-40B4-BE49-F238E27FC236}">
                <a16:creationId xmlns:a16="http://schemas.microsoft.com/office/drawing/2014/main" id="{9AAC0D67-589F-524C-8036-6B64AD4C6834}"/>
              </a:ext>
            </a:extLst>
          </p:cNvPr>
          <p:cNvGraphicFramePr>
            <a:graphicFrameLocks noGrp="1"/>
          </p:cNvGraphicFramePr>
          <p:nvPr/>
        </p:nvGraphicFramePr>
        <p:xfrm>
          <a:off x="707936" y="2131060"/>
          <a:ext cx="7886698" cy="3202941"/>
        </p:xfrm>
        <a:graphic>
          <a:graphicData uri="http://schemas.openxmlformats.org/drawingml/2006/table">
            <a:tbl>
              <a:tblPr firstRow="1" bandRow="1">
                <a:tableStyleId>{073A0DAA-6AF3-43AB-8588-CEC1D06C72B9}</a:tableStyleId>
              </a:tblPr>
              <a:tblGrid>
                <a:gridCol w="3943349">
                  <a:extLst>
                    <a:ext uri="{9D8B030D-6E8A-4147-A177-3AD203B41FA5}">
                      <a16:colId xmlns:a16="http://schemas.microsoft.com/office/drawing/2014/main" val="3180694674"/>
                    </a:ext>
                  </a:extLst>
                </a:gridCol>
                <a:gridCol w="3943349">
                  <a:extLst>
                    <a:ext uri="{9D8B030D-6E8A-4147-A177-3AD203B41FA5}">
                      <a16:colId xmlns:a16="http://schemas.microsoft.com/office/drawing/2014/main" val="1805406472"/>
                    </a:ext>
                  </a:extLst>
                </a:gridCol>
              </a:tblGrid>
              <a:tr h="457563">
                <a:tc>
                  <a:txBody>
                    <a:bodyPr/>
                    <a:lstStyle/>
                    <a:p>
                      <a:pPr algn="ctr"/>
                      <a:r>
                        <a:rPr lang="it-IT" b="1" dirty="0">
                          <a:solidFill>
                            <a:schemeClr val="tx1"/>
                          </a:solidFill>
                        </a:rPr>
                        <a:t>SCHERMAGLIE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dirty="0">
                          <a:solidFill>
                            <a:schemeClr val="tx1"/>
                          </a:solidFill>
                        </a:rPr>
                        <a:t>BULLISMO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534982"/>
                  </a:ext>
                </a:extLst>
              </a:tr>
              <a:tr h="457563">
                <a:tc>
                  <a:txBody>
                    <a:bodyPr/>
                    <a:lstStyle/>
                    <a:p>
                      <a:r>
                        <a:rPr lang="it-IT" i="1" dirty="0">
                          <a:solidFill>
                            <a:schemeClr val="tx1"/>
                          </a:solidFill>
                        </a:rPr>
                        <a:t>Dura poco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persistente, ripetitivo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055089"/>
                  </a:ext>
                </a:extLst>
              </a:tr>
              <a:tr h="457563">
                <a:tc>
                  <a:txBody>
                    <a:bodyPr/>
                    <a:lstStyle/>
                    <a:p>
                      <a:r>
                        <a:rPr lang="it-IT" i="1" dirty="0">
                          <a:solidFill>
                            <a:schemeClr val="tx1"/>
                          </a:solidFill>
                        </a:rPr>
                        <a:t>Avviene tra «uguali»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È una lotta ineguale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770879"/>
                  </a:ext>
                </a:extLst>
              </a:tr>
              <a:tr h="457563">
                <a:tc>
                  <a:txBody>
                    <a:bodyPr/>
                    <a:lstStyle/>
                    <a:p>
                      <a:r>
                        <a:rPr lang="it-IT" i="1" dirty="0">
                          <a:solidFill>
                            <a:schemeClr val="tx1"/>
                          </a:solidFill>
                        </a:rPr>
                        <a:t>Spontaneo, spesso scherzoso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Calcolato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309246"/>
                  </a:ext>
                </a:extLst>
              </a:tr>
              <a:tr h="457563">
                <a:tc>
                  <a:txBody>
                    <a:bodyPr/>
                    <a:lstStyle/>
                    <a:p>
                      <a:r>
                        <a:rPr lang="it-IT" i="1" dirty="0">
                          <a:solidFill>
                            <a:schemeClr val="tx1"/>
                          </a:solidFill>
                        </a:rPr>
                        <a:t>Spiacevole ma sopportabile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Si vuole ferire l’altra persona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1192314"/>
                  </a:ext>
                </a:extLst>
              </a:tr>
              <a:tr h="457563">
                <a:tc>
                  <a:txBody>
                    <a:bodyPr/>
                    <a:lstStyle/>
                    <a:p>
                      <a:r>
                        <a:rPr lang="it-IT" i="1" dirty="0">
                          <a:solidFill>
                            <a:schemeClr val="tx1"/>
                          </a:solidFill>
                        </a:rPr>
                        <a:t>Uno contro uno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Spesso vari contro uno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7105189"/>
                  </a:ext>
                </a:extLst>
              </a:tr>
              <a:tr h="457563">
                <a:tc>
                  <a:txBody>
                    <a:bodyPr/>
                    <a:lstStyle/>
                    <a:p>
                      <a:r>
                        <a:rPr lang="it-IT" i="1" dirty="0">
                          <a:solidFill>
                            <a:schemeClr val="tx1"/>
                          </a:solidFill>
                        </a:rPr>
                        <a:t>Può essere reciproco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it-IT" i="1" dirty="0">
                          <a:solidFill>
                            <a:schemeClr val="tx1"/>
                          </a:solidFill>
                        </a:rPr>
                        <a:t>Tende a relazioni fisse: bullo e vittima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0901093"/>
                  </a:ext>
                </a:extLst>
              </a:tr>
            </a:tbl>
          </a:graphicData>
        </a:graphic>
      </p:graphicFrame>
    </p:spTree>
    <p:extLst>
      <p:ext uri="{BB962C8B-B14F-4D97-AF65-F5344CB8AC3E}">
        <p14:creationId xmlns:p14="http://schemas.microsoft.com/office/powerpoint/2010/main" val="1625108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7886699" cy="3415155"/>
          </a:xfrm>
          <a:prstGeom prst="rect">
            <a:avLst/>
          </a:prstGeom>
        </p:spPr>
        <p:txBody>
          <a:bodyPr/>
          <a:lstStyle/>
          <a:p>
            <a:endParaRPr lang="it-IT" sz="4000" b="1" dirty="0"/>
          </a:p>
          <a:p>
            <a:endParaRPr lang="it-IT" sz="4000" b="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 RUOLI DELLE PERSONE COINVOLTE</a:t>
            </a:r>
          </a:p>
        </p:txBody>
      </p:sp>
    </p:spTree>
    <p:extLst>
      <p:ext uri="{BB962C8B-B14F-4D97-AF65-F5344CB8AC3E}">
        <p14:creationId xmlns:p14="http://schemas.microsoft.com/office/powerpoint/2010/main" val="1663374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7886699" cy="3415155"/>
          </a:xfrm>
          <a:prstGeom prst="rect">
            <a:avLst/>
          </a:prstGeom>
        </p:spPr>
        <p:txBody>
          <a:bodyPr/>
          <a:lstStyle/>
          <a:p>
            <a:r>
              <a:rPr lang="it-IT" sz="4000" b="1" dirty="0"/>
              <a:t>IL BULLO </a:t>
            </a:r>
          </a:p>
          <a:p>
            <a:endParaRPr lang="it-IT" sz="4000" b="1" dirty="0"/>
          </a:p>
          <a:p>
            <a:endParaRPr lang="it-IT" sz="4000" b="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 RUOLI DELLE PERSONE COINVOLTE</a:t>
            </a:r>
          </a:p>
        </p:txBody>
      </p:sp>
    </p:spTree>
    <p:extLst>
      <p:ext uri="{BB962C8B-B14F-4D97-AF65-F5344CB8AC3E}">
        <p14:creationId xmlns:p14="http://schemas.microsoft.com/office/powerpoint/2010/main" val="35139222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7886699" cy="3415155"/>
          </a:xfrm>
          <a:prstGeom prst="rect">
            <a:avLst/>
          </a:prstGeom>
        </p:spPr>
        <p:txBody>
          <a:bodyPr/>
          <a:lstStyle/>
          <a:p>
            <a:r>
              <a:rPr lang="it-IT" sz="4000" b="1" dirty="0"/>
              <a:t>IL BULLO </a:t>
            </a:r>
          </a:p>
          <a:p>
            <a:endParaRPr lang="it-IT" sz="4000" b="1" dirty="0"/>
          </a:p>
          <a:p>
            <a:r>
              <a:rPr lang="it-IT" sz="4000" b="1" dirty="0"/>
              <a:t>LA VITTIMA</a:t>
            </a:r>
          </a:p>
          <a:p>
            <a:endParaRPr lang="it-IT" sz="4000" b="1" dirty="0"/>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 RUOLI DELLE PERSONE COINVOLTE</a:t>
            </a:r>
          </a:p>
        </p:txBody>
      </p:sp>
    </p:spTree>
    <p:extLst>
      <p:ext uri="{BB962C8B-B14F-4D97-AF65-F5344CB8AC3E}">
        <p14:creationId xmlns:p14="http://schemas.microsoft.com/office/powerpoint/2010/main" val="26298693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707935" y="2154480"/>
            <a:ext cx="7886699" cy="3415155"/>
          </a:xfrm>
          <a:prstGeom prst="rect">
            <a:avLst/>
          </a:prstGeom>
        </p:spPr>
        <p:txBody>
          <a:bodyPr/>
          <a:lstStyle/>
          <a:p>
            <a:r>
              <a:rPr lang="it-IT" sz="4000" b="1" dirty="0"/>
              <a:t>IL BULLO </a:t>
            </a:r>
          </a:p>
          <a:p>
            <a:endParaRPr lang="it-IT" sz="4000" b="1" dirty="0"/>
          </a:p>
          <a:p>
            <a:r>
              <a:rPr lang="it-IT" sz="4000" b="1" dirty="0"/>
              <a:t>LA VITTIMA</a:t>
            </a:r>
          </a:p>
          <a:p>
            <a:endParaRPr lang="it-IT" sz="4000" b="1" dirty="0"/>
          </a:p>
          <a:p>
            <a:r>
              <a:rPr lang="it-IT" sz="4000" b="1" dirty="0"/>
              <a:t>GLI SPETTATORI</a:t>
            </a: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 RUOLI DELLE PERSONE COINVOLTE</a:t>
            </a:r>
          </a:p>
        </p:txBody>
      </p:sp>
    </p:spTree>
    <p:extLst>
      <p:ext uri="{BB962C8B-B14F-4D97-AF65-F5344CB8AC3E}">
        <p14:creationId xmlns:p14="http://schemas.microsoft.com/office/powerpoint/2010/main" val="39879102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endParaRPr lang="it-IT" sz="2400" b="1" i="1" dirty="0">
              <a:sym typeface="Wingdings" pitchFamily="2" charset="2"/>
            </a:endParaRPr>
          </a:p>
          <a:p>
            <a:endParaRPr lang="it-IT" sz="2400" b="1" i="1" dirty="0">
              <a:sym typeface="Wingdings" pitchFamily="2" charset="2"/>
            </a:endParaRPr>
          </a:p>
          <a:p>
            <a:endParaRPr lang="it-IT" sz="2400" b="1"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BULLO</a:t>
            </a:r>
          </a:p>
        </p:txBody>
      </p:sp>
    </p:spTree>
    <p:extLst>
      <p:ext uri="{BB962C8B-B14F-4D97-AF65-F5344CB8AC3E}">
        <p14:creationId xmlns:p14="http://schemas.microsoft.com/office/powerpoint/2010/main" val="14473765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IL BULLO AGGRESSIVO</a:t>
            </a:r>
          </a:p>
          <a:p>
            <a:endParaRPr lang="it-IT" sz="2400" b="1" i="1" dirty="0">
              <a:sym typeface="Wingdings" pitchFamily="2" charset="2"/>
            </a:endParaRPr>
          </a:p>
          <a:p>
            <a:endParaRPr lang="it-IT" sz="2400" b="1" i="1" dirty="0">
              <a:sym typeface="Wingdings" pitchFamily="2" charset="2"/>
            </a:endParaRPr>
          </a:p>
          <a:p>
            <a:endParaRPr lang="it-IT" sz="2400" b="1"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BULLO</a:t>
            </a:r>
          </a:p>
        </p:txBody>
      </p:sp>
    </p:spTree>
    <p:extLst>
      <p:ext uri="{BB962C8B-B14F-4D97-AF65-F5344CB8AC3E}">
        <p14:creationId xmlns:p14="http://schemas.microsoft.com/office/powerpoint/2010/main" val="7607444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IL BULLO AGGRESSIVO</a:t>
            </a:r>
          </a:p>
          <a:p>
            <a:endParaRPr lang="it-IT" sz="2400" b="1" i="1" dirty="0">
              <a:sym typeface="Wingdings" pitchFamily="2" charset="2"/>
            </a:endParaRPr>
          </a:p>
          <a:p>
            <a:r>
              <a:rPr lang="it-IT" sz="2400" b="1" i="1" dirty="0">
                <a:sym typeface="Wingdings" pitchFamily="2" charset="2"/>
              </a:rPr>
              <a:t>IL BULLO-VITTIMA</a:t>
            </a:r>
          </a:p>
          <a:p>
            <a:endParaRPr lang="it-IT" sz="2400" b="1" i="1" dirty="0">
              <a:sym typeface="Wingdings" pitchFamily="2" charset="2"/>
            </a:endParaRPr>
          </a:p>
          <a:p>
            <a:endParaRPr lang="it-IT" sz="2400" b="1"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BULLO</a:t>
            </a:r>
          </a:p>
        </p:txBody>
      </p:sp>
    </p:spTree>
    <p:extLst>
      <p:ext uri="{BB962C8B-B14F-4D97-AF65-F5344CB8AC3E}">
        <p14:creationId xmlns:p14="http://schemas.microsoft.com/office/powerpoint/2010/main" val="13682099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IL BULLO AGGRESSIVO</a:t>
            </a:r>
          </a:p>
          <a:p>
            <a:endParaRPr lang="it-IT" sz="2400" b="1" i="1" dirty="0">
              <a:sym typeface="Wingdings" pitchFamily="2" charset="2"/>
            </a:endParaRPr>
          </a:p>
          <a:p>
            <a:r>
              <a:rPr lang="it-IT" sz="2400" b="1" i="1" dirty="0">
                <a:sym typeface="Wingdings" pitchFamily="2" charset="2"/>
              </a:rPr>
              <a:t>IL BULLO-VITTIMA</a:t>
            </a:r>
          </a:p>
          <a:p>
            <a:endParaRPr lang="it-IT" sz="2400" b="1" i="1" dirty="0">
              <a:sym typeface="Wingdings" pitchFamily="2" charset="2"/>
            </a:endParaRPr>
          </a:p>
          <a:p>
            <a:r>
              <a:rPr lang="it-IT" sz="2400" b="1" i="1" dirty="0">
                <a:sym typeface="Wingdings" pitchFamily="2" charset="2"/>
              </a:rPr>
              <a:t>IL BULLO PASSIVO</a:t>
            </a:r>
          </a:p>
          <a:p>
            <a:endParaRPr lang="it-IT" sz="2400" b="1"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BULLO</a:t>
            </a:r>
          </a:p>
        </p:txBody>
      </p:sp>
    </p:spTree>
    <p:extLst>
      <p:ext uri="{BB962C8B-B14F-4D97-AF65-F5344CB8AC3E}">
        <p14:creationId xmlns:p14="http://schemas.microsoft.com/office/powerpoint/2010/main" val="34686217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IL BULLO AGGRESSIVO</a:t>
            </a:r>
          </a:p>
          <a:p>
            <a:endParaRPr lang="it-IT" sz="2400" b="1" i="1" dirty="0">
              <a:sym typeface="Wingdings" pitchFamily="2" charset="2"/>
            </a:endParaRPr>
          </a:p>
          <a:p>
            <a:r>
              <a:rPr lang="it-IT" sz="2400" b="1" i="1" dirty="0">
                <a:sym typeface="Wingdings" pitchFamily="2" charset="2"/>
              </a:rPr>
              <a:t>IL BULLO-VITTIMA</a:t>
            </a:r>
          </a:p>
          <a:p>
            <a:endParaRPr lang="it-IT" sz="2400" b="1" i="1" dirty="0">
              <a:sym typeface="Wingdings" pitchFamily="2" charset="2"/>
            </a:endParaRPr>
          </a:p>
          <a:p>
            <a:r>
              <a:rPr lang="it-IT" sz="2400" b="1" i="1" dirty="0">
                <a:sym typeface="Wingdings" pitchFamily="2" charset="2"/>
              </a:rPr>
              <a:t>IL BULLO PASSIVO</a:t>
            </a:r>
          </a:p>
          <a:p>
            <a:endParaRPr lang="it-IT" sz="2400" b="1" i="1" dirty="0">
              <a:sym typeface="Wingdings" pitchFamily="2" charset="2"/>
            </a:endParaRPr>
          </a:p>
          <a:p>
            <a:r>
              <a:rPr lang="it-IT" sz="2400" b="1" i="1" dirty="0">
                <a:sym typeface="Wingdings" pitchFamily="2" charset="2"/>
              </a:rPr>
              <a:t>IL BULLO REATTIVO</a:t>
            </a: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BULLO</a:t>
            </a:r>
          </a:p>
        </p:txBody>
      </p:sp>
    </p:spTree>
    <p:extLst>
      <p:ext uri="{BB962C8B-B14F-4D97-AF65-F5344CB8AC3E}">
        <p14:creationId xmlns:p14="http://schemas.microsoft.com/office/powerpoint/2010/main" val="1328303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IL BULLO AGGRESSIVO</a:t>
            </a:r>
          </a:p>
          <a:p>
            <a:endParaRPr lang="it-IT" sz="2400" b="1" i="1" dirty="0">
              <a:sym typeface="Wingdings" pitchFamily="2" charset="2"/>
            </a:endParaRPr>
          </a:p>
          <a:p>
            <a:r>
              <a:rPr lang="it-IT" sz="2400" b="1" i="1" dirty="0">
                <a:sym typeface="Wingdings" pitchFamily="2" charset="2"/>
              </a:rPr>
              <a:t>IL BULLO-VITTIMA</a:t>
            </a:r>
          </a:p>
          <a:p>
            <a:endParaRPr lang="it-IT" sz="2400" b="1" i="1" dirty="0">
              <a:sym typeface="Wingdings" pitchFamily="2" charset="2"/>
            </a:endParaRPr>
          </a:p>
          <a:p>
            <a:r>
              <a:rPr lang="it-IT" sz="2400" b="1" i="1" dirty="0">
                <a:sym typeface="Wingdings" pitchFamily="2" charset="2"/>
              </a:rPr>
              <a:t>IL BULLO PASSIVO</a:t>
            </a:r>
          </a:p>
          <a:p>
            <a:endParaRPr lang="it-IT" sz="2400" b="1" i="1" dirty="0">
              <a:sym typeface="Wingdings" pitchFamily="2" charset="2"/>
            </a:endParaRPr>
          </a:p>
          <a:p>
            <a:r>
              <a:rPr lang="it-IT" sz="2400" b="1" i="1" dirty="0">
                <a:sym typeface="Wingdings" pitchFamily="2" charset="2"/>
              </a:rPr>
              <a:t>IL BULLO REATTIVO</a:t>
            </a:r>
          </a:p>
          <a:p>
            <a:endParaRPr lang="it-IT" sz="2400" b="1" i="1" dirty="0">
              <a:sym typeface="Wingdings" pitchFamily="2" charset="2"/>
            </a:endParaRPr>
          </a:p>
          <a:p>
            <a:r>
              <a:rPr lang="it-IT" sz="2400" b="1" i="1" dirty="0">
                <a:sym typeface="Wingdings" pitchFamily="2" charset="2"/>
              </a:rPr>
              <a:t>IL BULLO PROATTIVO</a:t>
            </a: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BULLO</a:t>
            </a:r>
          </a:p>
        </p:txBody>
      </p:sp>
    </p:spTree>
    <p:extLst>
      <p:ext uri="{BB962C8B-B14F-4D97-AF65-F5344CB8AC3E}">
        <p14:creationId xmlns:p14="http://schemas.microsoft.com/office/powerpoint/2010/main" val="19514784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LA VITTIMA</a:t>
            </a:r>
          </a:p>
        </p:txBody>
      </p:sp>
    </p:spTree>
    <p:extLst>
      <p:ext uri="{BB962C8B-B14F-4D97-AF65-F5344CB8AC3E}">
        <p14:creationId xmlns:p14="http://schemas.microsoft.com/office/powerpoint/2010/main" val="1808229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LA VITTIMA PASSIVA</a:t>
            </a: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LA VITTIMA</a:t>
            </a:r>
          </a:p>
        </p:txBody>
      </p:sp>
    </p:spTree>
    <p:extLst>
      <p:ext uri="{BB962C8B-B14F-4D97-AF65-F5344CB8AC3E}">
        <p14:creationId xmlns:p14="http://schemas.microsoft.com/office/powerpoint/2010/main" val="26843852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LA VITTIMA PASSIVA</a:t>
            </a:r>
          </a:p>
          <a:p>
            <a:endParaRPr lang="it-IT" sz="2400" b="1" i="1" dirty="0">
              <a:sym typeface="Wingdings" pitchFamily="2" charset="2"/>
            </a:endParaRPr>
          </a:p>
          <a:p>
            <a:r>
              <a:rPr lang="it-IT" sz="2400" b="1" i="1" dirty="0">
                <a:sym typeface="Wingdings" pitchFamily="2" charset="2"/>
              </a:rPr>
              <a:t>LA VITTIMA PROVOCATRICE</a:t>
            </a: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LA VITTIMA</a:t>
            </a:r>
          </a:p>
        </p:txBody>
      </p:sp>
    </p:spTree>
    <p:extLst>
      <p:ext uri="{BB962C8B-B14F-4D97-AF65-F5344CB8AC3E}">
        <p14:creationId xmlns:p14="http://schemas.microsoft.com/office/powerpoint/2010/main" val="17918009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42853201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pic>
        <p:nvPicPr>
          <p:cNvPr id="8" name="Immagine 7" descr="Immagine che contiene persona, donna, inpiedi, facciata&#10;&#10;Descrizione generata automaticamente">
            <a:hlinkClick r:id="rId3"/>
            <a:extLst>
              <a:ext uri="{FF2B5EF4-FFF2-40B4-BE49-F238E27FC236}">
                <a16:creationId xmlns:a16="http://schemas.microsoft.com/office/drawing/2014/main" id="{4451ACB0-6521-104F-8554-D8ED9E1642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6350" y="1828800"/>
            <a:ext cx="6591300" cy="4119563"/>
          </a:xfrm>
          <a:prstGeom prst="rect">
            <a:avLst/>
          </a:prstGeom>
        </p:spPr>
      </p:pic>
    </p:spTree>
    <p:extLst>
      <p:ext uri="{BB962C8B-B14F-4D97-AF65-F5344CB8AC3E}">
        <p14:creationId xmlns:p14="http://schemas.microsoft.com/office/powerpoint/2010/main" val="6464859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GLI SPETTATORI</a:t>
            </a:r>
          </a:p>
        </p:txBody>
      </p:sp>
    </p:spTree>
    <p:extLst>
      <p:ext uri="{BB962C8B-B14F-4D97-AF65-F5344CB8AC3E}">
        <p14:creationId xmlns:p14="http://schemas.microsoft.com/office/powerpoint/2010/main" val="27574649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I SOSTENITORI DEL BULO</a:t>
            </a:r>
          </a:p>
          <a:p>
            <a:endParaRPr lang="it-IT" sz="2400" b="1"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GLI SPETTATORI</a:t>
            </a:r>
          </a:p>
        </p:txBody>
      </p:sp>
    </p:spTree>
    <p:extLst>
      <p:ext uri="{BB962C8B-B14F-4D97-AF65-F5344CB8AC3E}">
        <p14:creationId xmlns:p14="http://schemas.microsoft.com/office/powerpoint/2010/main" val="31786688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I SOSTENITORI DEL BULO</a:t>
            </a:r>
          </a:p>
          <a:p>
            <a:endParaRPr lang="it-IT" sz="2400" b="1" i="1" dirty="0">
              <a:sym typeface="Wingdings" pitchFamily="2" charset="2"/>
            </a:endParaRPr>
          </a:p>
          <a:p>
            <a:r>
              <a:rPr lang="it-IT" sz="2400" b="1" i="1" dirty="0">
                <a:sym typeface="Wingdings" pitchFamily="2" charset="2"/>
              </a:rPr>
              <a:t>I DIFENSORI DELLA VITTIMA</a:t>
            </a: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GLI SPETTATORI</a:t>
            </a:r>
          </a:p>
        </p:txBody>
      </p:sp>
    </p:spTree>
    <p:extLst>
      <p:ext uri="{BB962C8B-B14F-4D97-AF65-F5344CB8AC3E}">
        <p14:creationId xmlns:p14="http://schemas.microsoft.com/office/powerpoint/2010/main" val="39688663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I SOSTENITORI DEL BULO</a:t>
            </a:r>
          </a:p>
          <a:p>
            <a:endParaRPr lang="it-IT" sz="2400" b="1" i="1" dirty="0">
              <a:sym typeface="Wingdings" pitchFamily="2" charset="2"/>
            </a:endParaRPr>
          </a:p>
          <a:p>
            <a:r>
              <a:rPr lang="it-IT" sz="2400" b="1" i="1" dirty="0">
                <a:sym typeface="Wingdings" pitchFamily="2" charset="2"/>
              </a:rPr>
              <a:t>I DIFENSORI DELLA VITTIMA</a:t>
            </a:r>
          </a:p>
          <a:p>
            <a:endParaRPr lang="it-IT" sz="2400" b="1" i="1" dirty="0">
              <a:sym typeface="Wingdings" pitchFamily="2" charset="2"/>
            </a:endParaRPr>
          </a:p>
          <a:p>
            <a:r>
              <a:rPr lang="it-IT" sz="2400" b="1" i="1" dirty="0">
                <a:sym typeface="Wingdings" pitchFamily="2" charset="2"/>
              </a:rPr>
              <a:t>LA MAGGIORANZA SILENZIOSA</a:t>
            </a: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GLI SPETTATORI</a:t>
            </a:r>
          </a:p>
        </p:txBody>
      </p:sp>
    </p:spTree>
    <p:extLst>
      <p:ext uri="{BB962C8B-B14F-4D97-AF65-F5344CB8AC3E}">
        <p14:creationId xmlns:p14="http://schemas.microsoft.com/office/powerpoint/2010/main" val="20773574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GLI SPETTATORI</a:t>
            </a:r>
          </a:p>
        </p:txBody>
      </p:sp>
    </p:spTree>
    <p:extLst>
      <p:ext uri="{BB962C8B-B14F-4D97-AF65-F5344CB8AC3E}">
        <p14:creationId xmlns:p14="http://schemas.microsoft.com/office/powerpoint/2010/main" val="2124952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GLI SPETTATORI</a:t>
            </a:r>
          </a:p>
        </p:txBody>
      </p:sp>
      <p:pic>
        <p:nvPicPr>
          <p:cNvPr id="5" name="Immagine 4" descr="Immagine che contiene persona, interni, donna, tavolo&#10;&#10;Descrizione generata automaticamente">
            <a:hlinkClick r:id="rId3"/>
            <a:extLst>
              <a:ext uri="{FF2B5EF4-FFF2-40B4-BE49-F238E27FC236}">
                <a16:creationId xmlns:a16="http://schemas.microsoft.com/office/drawing/2014/main" id="{3A967AFF-13A9-2D4C-B287-0CC1D2539D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2430" y="1828800"/>
            <a:ext cx="6397713" cy="3998571"/>
          </a:xfrm>
          <a:prstGeom prst="rect">
            <a:avLst/>
          </a:prstGeom>
        </p:spPr>
      </p:pic>
    </p:spTree>
    <p:extLst>
      <p:ext uri="{BB962C8B-B14F-4D97-AF65-F5344CB8AC3E}">
        <p14:creationId xmlns:p14="http://schemas.microsoft.com/office/powerpoint/2010/main" val="20952339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endParaRPr lang="it-IT" sz="2400" b="1" i="1" dirty="0"/>
          </a:p>
          <a:p>
            <a:endParaRPr lang="it-IT" sz="2400" b="1" i="1" dirty="0"/>
          </a:p>
          <a:p>
            <a:endParaRPr lang="it-IT" sz="2400" b="1" i="1" dirty="0"/>
          </a:p>
          <a:p>
            <a:endParaRPr lang="it-IT" sz="2400" b="1"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 TIPI DI BULLISMO</a:t>
            </a:r>
          </a:p>
        </p:txBody>
      </p:sp>
    </p:spTree>
    <p:extLst>
      <p:ext uri="{BB962C8B-B14F-4D97-AF65-F5344CB8AC3E}">
        <p14:creationId xmlns:p14="http://schemas.microsoft.com/office/powerpoint/2010/main" val="38683671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BULLISMO DIRETTO			</a:t>
            </a:r>
          </a:p>
          <a:p>
            <a:endParaRPr lang="it-IT" sz="2400" b="1" i="1" dirty="0"/>
          </a:p>
          <a:p>
            <a:endParaRPr lang="it-IT" sz="2400" b="1" i="1" dirty="0"/>
          </a:p>
          <a:p>
            <a:endParaRPr lang="it-IT" sz="2400" b="1" i="1" dirty="0"/>
          </a:p>
          <a:p>
            <a:endParaRPr lang="it-IT" sz="2400" b="1"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 TIPI DI BULLISMO</a:t>
            </a:r>
          </a:p>
        </p:txBody>
      </p:sp>
    </p:spTree>
    <p:extLst>
      <p:ext uri="{BB962C8B-B14F-4D97-AF65-F5344CB8AC3E}">
        <p14:creationId xmlns:p14="http://schemas.microsoft.com/office/powerpoint/2010/main" val="34104183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BULLISMO DIRETTO			BULLISMO INDIRETTO</a:t>
            </a:r>
          </a:p>
          <a:p>
            <a:endParaRPr lang="it-IT" sz="2400" b="1" i="1" dirty="0"/>
          </a:p>
          <a:p>
            <a:endParaRPr lang="it-IT" sz="2400" b="1" i="1" dirty="0"/>
          </a:p>
          <a:p>
            <a:endParaRPr lang="it-IT" sz="2400" b="1" i="1" dirty="0"/>
          </a:p>
          <a:p>
            <a:endParaRPr lang="it-IT" sz="2400" b="1"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 TIPI DI BULLISMO</a:t>
            </a:r>
          </a:p>
        </p:txBody>
      </p:sp>
    </p:spTree>
    <p:extLst>
      <p:ext uri="{BB962C8B-B14F-4D97-AF65-F5344CB8AC3E}">
        <p14:creationId xmlns:p14="http://schemas.microsoft.com/office/powerpoint/2010/main" val="30214448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BULLISMO DIRETTO			BULLISMO INDIRETTO</a:t>
            </a:r>
          </a:p>
          <a:p>
            <a:endParaRPr lang="it-IT" sz="2400" b="1" i="1" dirty="0"/>
          </a:p>
          <a:p>
            <a:endParaRPr lang="it-IT" sz="2400" b="1" i="1" dirty="0"/>
          </a:p>
          <a:p>
            <a:endParaRPr lang="it-IT" sz="2400" b="1" i="1" dirty="0"/>
          </a:p>
          <a:p>
            <a:endParaRPr lang="it-IT" sz="2400" b="1"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 TIPI DI BULLISMO</a:t>
            </a:r>
          </a:p>
        </p:txBody>
      </p:sp>
      <p:cxnSp>
        <p:nvCxnSpPr>
          <p:cNvPr id="5" name="Connettore 2 4">
            <a:extLst>
              <a:ext uri="{FF2B5EF4-FFF2-40B4-BE49-F238E27FC236}">
                <a16:creationId xmlns:a16="http://schemas.microsoft.com/office/drawing/2014/main" id="{BF2FAF4F-C1C1-134E-A3EB-77886D9CB90F}"/>
              </a:ext>
            </a:extLst>
          </p:cNvPr>
          <p:cNvCxnSpPr>
            <a:cxnSpLocks noChangeAspect="1"/>
          </p:cNvCxnSpPr>
          <p:nvPr/>
        </p:nvCxnSpPr>
        <p:spPr>
          <a:xfrm>
            <a:off x="1981200" y="2514600"/>
            <a:ext cx="0" cy="756000"/>
          </a:xfrm>
          <a:prstGeom prst="straightConnector1">
            <a:avLst/>
          </a:prstGeom>
          <a:ln w="34925">
            <a:solidFill>
              <a:srgbClr val="C0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96470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BULLISMO DIRETTO			BULLISMO INDIRETTO</a:t>
            </a:r>
          </a:p>
          <a:p>
            <a:endParaRPr lang="it-IT" sz="2400" b="1" i="1" dirty="0"/>
          </a:p>
          <a:p>
            <a:endParaRPr lang="it-IT" sz="2400" b="1" i="1" dirty="0"/>
          </a:p>
          <a:p>
            <a:r>
              <a:rPr lang="it-IT" sz="2400" b="1" i="1" dirty="0"/>
              <a:t>BULLISMO FISICO				</a:t>
            </a:r>
          </a:p>
          <a:p>
            <a:endParaRPr lang="it-IT" sz="2400" b="1" i="1" dirty="0"/>
          </a:p>
          <a:p>
            <a:endParaRPr lang="it-IT" sz="2400" b="1"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 TIPI DI BULLISMO</a:t>
            </a:r>
          </a:p>
        </p:txBody>
      </p:sp>
      <p:cxnSp>
        <p:nvCxnSpPr>
          <p:cNvPr id="5" name="Connettore 2 4">
            <a:extLst>
              <a:ext uri="{FF2B5EF4-FFF2-40B4-BE49-F238E27FC236}">
                <a16:creationId xmlns:a16="http://schemas.microsoft.com/office/drawing/2014/main" id="{BF2FAF4F-C1C1-134E-A3EB-77886D9CB90F}"/>
              </a:ext>
            </a:extLst>
          </p:cNvPr>
          <p:cNvCxnSpPr>
            <a:cxnSpLocks noChangeAspect="1"/>
          </p:cNvCxnSpPr>
          <p:nvPr/>
        </p:nvCxnSpPr>
        <p:spPr>
          <a:xfrm>
            <a:off x="1981200" y="2514600"/>
            <a:ext cx="0" cy="756000"/>
          </a:xfrm>
          <a:prstGeom prst="straightConnector1">
            <a:avLst/>
          </a:prstGeom>
          <a:ln w="34925">
            <a:solidFill>
              <a:srgbClr val="C0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056488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r>
              <a:rPr lang="it-IT" sz="2400" b="1" i="1" dirty="0"/>
              <a:t>BULLISMO DIRETTO			BULLISMO INDIRETTO</a:t>
            </a:r>
          </a:p>
          <a:p>
            <a:endParaRPr lang="it-IT" sz="2400" b="1" i="1" dirty="0"/>
          </a:p>
          <a:p>
            <a:endParaRPr lang="it-IT" sz="2400" b="1" i="1" dirty="0"/>
          </a:p>
          <a:p>
            <a:r>
              <a:rPr lang="it-IT" sz="2400" b="1" i="1" dirty="0"/>
              <a:t>BULLISMO FISICO				</a:t>
            </a:r>
          </a:p>
          <a:p>
            <a:endParaRPr lang="it-IT" sz="2400" b="1" i="1" dirty="0"/>
          </a:p>
          <a:p>
            <a:r>
              <a:rPr lang="it-IT" sz="2400" b="1" i="1" dirty="0"/>
              <a:t>BULLISMO VERBALE</a:t>
            </a:r>
          </a:p>
          <a:p>
            <a:endParaRPr lang="it-IT" sz="2400" b="1"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 TIPI DI BULLISMO</a:t>
            </a:r>
          </a:p>
        </p:txBody>
      </p:sp>
      <p:cxnSp>
        <p:nvCxnSpPr>
          <p:cNvPr id="5" name="Connettore 2 4">
            <a:extLst>
              <a:ext uri="{FF2B5EF4-FFF2-40B4-BE49-F238E27FC236}">
                <a16:creationId xmlns:a16="http://schemas.microsoft.com/office/drawing/2014/main" id="{BF2FAF4F-C1C1-134E-A3EB-77886D9CB90F}"/>
              </a:ext>
            </a:extLst>
          </p:cNvPr>
          <p:cNvCxnSpPr>
            <a:cxnSpLocks noChangeAspect="1"/>
          </p:cNvCxnSpPr>
          <p:nvPr/>
        </p:nvCxnSpPr>
        <p:spPr>
          <a:xfrm>
            <a:off x="1981200" y="2514600"/>
            <a:ext cx="0" cy="756000"/>
          </a:xfrm>
          <a:prstGeom prst="straightConnector1">
            <a:avLst/>
          </a:prstGeom>
          <a:ln w="34925">
            <a:solidFill>
              <a:srgbClr val="C0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194768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49" y="2133600"/>
            <a:ext cx="7886699" cy="3027120"/>
          </a:xfrm>
          <a:prstGeom prst="rect">
            <a:avLst/>
          </a:prstGeom>
        </p:spPr>
        <p:txBody>
          <a:bodyPr/>
          <a:lstStyle/>
          <a:p>
            <a:endParaRPr lang="it-IT" dirty="0"/>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LE DIFFERENZE DI GENERE</a:t>
            </a:r>
          </a:p>
        </p:txBody>
      </p:sp>
    </p:spTree>
    <p:extLst>
      <p:ext uri="{BB962C8B-B14F-4D97-AF65-F5344CB8AC3E}">
        <p14:creationId xmlns:p14="http://schemas.microsoft.com/office/powerpoint/2010/main" val="2223715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49" y="2133600"/>
            <a:ext cx="7886699" cy="3027120"/>
          </a:xfrm>
          <a:prstGeom prst="rect">
            <a:avLst/>
          </a:prstGeom>
        </p:spPr>
        <p:txBody>
          <a:bodyPr/>
          <a:lstStyle/>
          <a:p>
            <a:r>
              <a:rPr lang="it-IT" dirty="0"/>
              <a:t>Per genere si intende un concetto differente dal sesso biologico, si intende piuttosto il significato psicosociale assegnato alle differenze sessuali compresi ruoli, comportamenti e altre caratteristiche socialmente attribuite ad un genere piuttosto che a un altro. </a:t>
            </a:r>
          </a:p>
          <a:p>
            <a:endParaRPr lang="it-IT" dirty="0"/>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LE DIFFERENZE DI GENERE</a:t>
            </a:r>
          </a:p>
        </p:txBody>
      </p:sp>
    </p:spTree>
    <p:extLst>
      <p:ext uri="{BB962C8B-B14F-4D97-AF65-F5344CB8AC3E}">
        <p14:creationId xmlns:p14="http://schemas.microsoft.com/office/powerpoint/2010/main" val="2918711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49" y="2133600"/>
            <a:ext cx="7886699" cy="3027120"/>
          </a:xfrm>
          <a:prstGeom prst="rect">
            <a:avLst/>
          </a:prstGeom>
        </p:spPr>
        <p:txBody>
          <a:bodyPr/>
          <a:lstStyle/>
          <a:p>
            <a:r>
              <a:rPr lang="it-IT" dirty="0"/>
              <a:t>Per genere si intende un concetto differente dal sesso biologico, si intende piuttosto il significato psicosociale assegnato alle differenze sessuali compresi ruoli, comportamenti e altre caratteristiche socialmente attribuite ad un genere piuttosto che a un altro. </a:t>
            </a:r>
          </a:p>
          <a:p>
            <a:endParaRPr lang="it-IT" dirty="0"/>
          </a:p>
          <a:p>
            <a:r>
              <a:rPr lang="it-IT" dirty="0"/>
              <a:t>Le differenze di genere rappresentano dunque delle costruzioni socioculturali e non dei “dati di fatto” assegnati dalla biologia e, come tali, possono trascendere il dualismo stereotipale maschio/femmina nel rispetto dell’espressione soggettiva e libera di “generi” diversi per cultura, etnia, contesti socioeconomici, orientamento sessuale.</a:t>
            </a:r>
            <a:endParaRPr lang="it-IT"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LE DIFFERENZE DI GENERE</a:t>
            </a:r>
          </a:p>
        </p:txBody>
      </p:sp>
    </p:spTree>
    <p:extLst>
      <p:ext uri="{BB962C8B-B14F-4D97-AF65-F5344CB8AC3E}">
        <p14:creationId xmlns:p14="http://schemas.microsoft.com/office/powerpoint/2010/main" val="38053483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LE DIFFERENZE DI GENERE</a:t>
            </a:r>
          </a:p>
        </p:txBody>
      </p:sp>
    </p:spTree>
    <p:extLst>
      <p:ext uri="{BB962C8B-B14F-4D97-AF65-F5344CB8AC3E}">
        <p14:creationId xmlns:p14="http://schemas.microsoft.com/office/powerpoint/2010/main" val="1800589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7CD72E7-2354-4B4D-83D1-09BB634C250D}"/>
              </a:ext>
            </a:extLst>
          </p:cNvPr>
          <p:cNvSpPr>
            <a:spLocks noGrp="1"/>
          </p:cNvSpPr>
          <p:nvPr>
            <p:ph type="body" idx="4294967295"/>
          </p:nvPr>
        </p:nvSpPr>
        <p:spPr>
          <a:xfrm>
            <a:off x="628650" y="2154480"/>
            <a:ext cx="7886699" cy="3415155"/>
          </a:xfrm>
          <a:prstGeom prst="rect">
            <a:avLst/>
          </a:prstGeom>
        </p:spPr>
        <p:txBody>
          <a:bodyPr/>
          <a:lstStyle/>
          <a:p>
            <a:pPr algn="ctr"/>
            <a:endParaRPr lang="it-IT" sz="4800" b="1" i="1" dirty="0"/>
          </a:p>
          <a:p>
            <a:pPr algn="ctr"/>
            <a:r>
              <a:rPr lang="it-IT" sz="11500" b="1" i="1" dirty="0"/>
              <a:t>BULLISMO</a:t>
            </a:r>
            <a:endParaRPr lang="it-IT" sz="2400" b="1" i="1" dirty="0">
              <a:sym typeface="Wingdings" pitchFamily="2" charset="2"/>
            </a:endParaRPr>
          </a:p>
          <a:p>
            <a:endParaRPr lang="it-IT" sz="2400" b="1" i="1" dirty="0">
              <a:sym typeface="Wingdings" pitchFamily="2" charset="2"/>
            </a:endParaRPr>
          </a:p>
        </p:txBody>
      </p:sp>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LE DIFFERENZE DI GENERE</a:t>
            </a:r>
          </a:p>
        </p:txBody>
      </p:sp>
    </p:spTree>
    <p:extLst>
      <p:ext uri="{BB962C8B-B14F-4D97-AF65-F5344CB8AC3E}">
        <p14:creationId xmlns:p14="http://schemas.microsoft.com/office/powerpoint/2010/main" val="40896695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22774273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pic>
        <p:nvPicPr>
          <p:cNvPr id="4" name="Immagine 3" descr="Immagine che contiene persona, giovane, portatile, donna&#10;&#10;Descrizione generata automaticamente">
            <a:hlinkClick r:id="rId3"/>
            <a:extLst>
              <a:ext uri="{FF2B5EF4-FFF2-40B4-BE49-F238E27FC236}">
                <a16:creationId xmlns:a16="http://schemas.microsoft.com/office/drawing/2014/main" id="{3B721F13-628A-034D-8F2E-469197864D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7155" y="1828800"/>
            <a:ext cx="6988263" cy="3912986"/>
          </a:xfrm>
          <a:prstGeom prst="rect">
            <a:avLst/>
          </a:prstGeom>
        </p:spPr>
      </p:pic>
    </p:spTree>
    <p:extLst>
      <p:ext uri="{BB962C8B-B14F-4D97-AF65-F5344CB8AC3E}">
        <p14:creationId xmlns:p14="http://schemas.microsoft.com/office/powerpoint/2010/main" val="37577117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12726065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pic>
        <p:nvPicPr>
          <p:cNvPr id="4" name="Immagine 3" descr="Immagine che contiene persona, interni, finestra, donna&#10;&#10;Descrizione generata automaticamente">
            <a:hlinkClick r:id="rId3"/>
            <a:extLst>
              <a:ext uri="{FF2B5EF4-FFF2-40B4-BE49-F238E27FC236}">
                <a16:creationId xmlns:a16="http://schemas.microsoft.com/office/drawing/2014/main" id="{5ED59056-7DD6-0B47-ACBC-0490EFAC0B6A}"/>
              </a:ext>
            </a:extLst>
          </p:cNvPr>
          <p:cNvPicPr>
            <a:picLocks noChangeAspect="1"/>
          </p:cNvPicPr>
          <p:nvPr/>
        </p:nvPicPr>
        <p:blipFill rotWithShape="1">
          <a:blip r:embed="rId4">
            <a:extLst>
              <a:ext uri="{28A0092B-C50C-407E-A947-70E740481C1C}">
                <a14:useLocalDpi xmlns:a14="http://schemas.microsoft.com/office/drawing/2010/main" val="0"/>
              </a:ext>
            </a:extLst>
          </a:blip>
          <a:srcRect t="5553" b="5599"/>
          <a:stretch/>
        </p:blipFill>
        <p:spPr>
          <a:xfrm>
            <a:off x="1278616" y="2057400"/>
            <a:ext cx="6586767" cy="3657599"/>
          </a:xfrm>
          <a:prstGeom prst="rect">
            <a:avLst/>
          </a:prstGeom>
        </p:spPr>
      </p:pic>
    </p:spTree>
    <p:extLst>
      <p:ext uri="{BB962C8B-B14F-4D97-AF65-F5344CB8AC3E}">
        <p14:creationId xmlns:p14="http://schemas.microsoft.com/office/powerpoint/2010/main" val="34994011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spTree>
    <p:extLst>
      <p:ext uri="{BB962C8B-B14F-4D97-AF65-F5344CB8AC3E}">
        <p14:creationId xmlns:p14="http://schemas.microsoft.com/office/powerpoint/2010/main" val="9546512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47C54FF-97E2-084F-8EE1-FEE75F4615C6}"/>
              </a:ext>
            </a:extLst>
          </p:cNvPr>
          <p:cNvSpPr>
            <a:spLocks noGrp="1"/>
          </p:cNvSpPr>
          <p:nvPr>
            <p:ph type="title"/>
          </p:nvPr>
        </p:nvSpPr>
        <p:spPr>
          <a:xfrm>
            <a:off x="707937" y="1288365"/>
            <a:ext cx="7886700" cy="368541"/>
          </a:xfrm>
          <a:prstGeom prst="rect">
            <a:avLst/>
          </a:prstGeom>
        </p:spPr>
        <p:txBody>
          <a:bodyPr/>
          <a:lstStyle/>
          <a:p>
            <a:r>
              <a:rPr lang="it-IT" dirty="0"/>
              <a:t>IL BULLISMO</a:t>
            </a:r>
          </a:p>
        </p:txBody>
      </p:sp>
      <p:pic>
        <p:nvPicPr>
          <p:cNvPr id="5" name="Immagine 4" descr="Immagine che contiene montagna, esterni, erba, sedendo&#10;&#10;Descrizione generata automaticamente">
            <a:hlinkClick r:id="rId3"/>
            <a:extLst>
              <a:ext uri="{FF2B5EF4-FFF2-40B4-BE49-F238E27FC236}">
                <a16:creationId xmlns:a16="http://schemas.microsoft.com/office/drawing/2014/main" id="{C807DBCA-C55B-CD40-BC73-8A4214E21F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1828800"/>
            <a:ext cx="7026363" cy="3924262"/>
          </a:xfrm>
          <a:prstGeom prst="rect">
            <a:avLst/>
          </a:prstGeom>
        </p:spPr>
      </p:pic>
    </p:spTree>
    <p:extLst>
      <p:ext uri="{BB962C8B-B14F-4D97-AF65-F5344CB8AC3E}">
        <p14:creationId xmlns:p14="http://schemas.microsoft.com/office/powerpoint/2010/main" val="2344917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2">
            <a:extLst>
              <a:ext uri="{FF2B5EF4-FFF2-40B4-BE49-F238E27FC236}">
                <a16:creationId xmlns:a16="http://schemas.microsoft.com/office/drawing/2014/main" id="{658FE2FB-CC8A-9146-A34A-06D2998ECCB2}"/>
              </a:ext>
            </a:extLst>
          </p:cNvPr>
          <p:cNvSpPr txBox="1">
            <a:spLocks/>
          </p:cNvSpPr>
          <p:nvPr/>
        </p:nvSpPr>
        <p:spPr>
          <a:xfrm>
            <a:off x="707937" y="1288365"/>
            <a:ext cx="7886700" cy="368541"/>
          </a:xfrm>
          <a:prstGeom prst="rect">
            <a:avLst/>
          </a:prstGeom>
        </p:spPr>
        <p:txBody>
          <a:bodyPr/>
          <a:lstStyle>
            <a:lvl1pPr>
              <a:defRPr>
                <a:latin typeface="+mj-lt"/>
                <a:ea typeface="+mj-ea"/>
                <a:cs typeface="+mj-cs"/>
              </a:defRPr>
            </a:lvl1pPr>
          </a:lstStyle>
          <a:p>
            <a:pPr algn="ctr"/>
            <a:r>
              <a:rPr lang="it-IT" sz="2400" b="1" kern="0" dirty="0">
                <a:solidFill>
                  <a:srgbClr val="FF0000"/>
                </a:solidFill>
              </a:rPr>
              <a:t>ORA TOCCA A TE</a:t>
            </a:r>
          </a:p>
        </p:txBody>
      </p:sp>
      <p:sp>
        <p:nvSpPr>
          <p:cNvPr id="7" name="object 2">
            <a:extLst>
              <a:ext uri="{FF2B5EF4-FFF2-40B4-BE49-F238E27FC236}">
                <a16:creationId xmlns:a16="http://schemas.microsoft.com/office/drawing/2014/main" id="{87A81C60-2164-9445-9BD4-E307E1862A8E}"/>
              </a:ext>
            </a:extLst>
          </p:cNvPr>
          <p:cNvSpPr txBox="1"/>
          <p:nvPr/>
        </p:nvSpPr>
        <p:spPr>
          <a:xfrm>
            <a:off x="6698983" y="6516279"/>
            <a:ext cx="2918312" cy="282450"/>
          </a:xfrm>
          <a:prstGeom prst="rect">
            <a:avLst/>
          </a:prstGeom>
        </p:spPr>
        <p:txBody>
          <a:bodyPr vert="horz" wrap="square" lIns="0" tIns="0" rIns="0" bIns="0" rtlCol="0">
            <a:spAutoFit/>
          </a:bodyPr>
          <a:lstStyle/>
          <a:p>
            <a:pPr marL="12700" marR="5080" algn="ctr">
              <a:lnSpc>
                <a:spcPts val="2700"/>
              </a:lnSpc>
            </a:pPr>
            <a:r>
              <a:rPr lang="it-IT" sz="800" b="1" cap="all" spc="-5" dirty="0">
                <a:solidFill>
                  <a:srgbClr val="585858"/>
                </a:solidFill>
                <a:latin typeface="Lucida Sans"/>
                <a:cs typeface="Lucida Sans"/>
              </a:rPr>
              <a:t>#EDUCHIAMOCIAPREVENIRE</a:t>
            </a:r>
            <a:endParaRPr sz="800" dirty="0">
              <a:latin typeface="Lucida Sans"/>
              <a:cs typeface="Lucida Sans"/>
            </a:endParaRPr>
          </a:p>
        </p:txBody>
      </p:sp>
      <p:sp>
        <p:nvSpPr>
          <p:cNvPr id="8" name="object 5">
            <a:extLst>
              <a:ext uri="{FF2B5EF4-FFF2-40B4-BE49-F238E27FC236}">
                <a16:creationId xmlns:a16="http://schemas.microsoft.com/office/drawing/2014/main" id="{A1042A34-6919-6548-B04A-03EF71D6BEAD}"/>
              </a:ext>
            </a:extLst>
          </p:cNvPr>
          <p:cNvSpPr/>
          <p:nvPr/>
        </p:nvSpPr>
        <p:spPr>
          <a:xfrm>
            <a:off x="7341371" y="6121598"/>
            <a:ext cx="15240" cy="648335"/>
          </a:xfrm>
          <a:custGeom>
            <a:avLst/>
            <a:gdLst/>
            <a:ahLst/>
            <a:cxnLst/>
            <a:rect l="l" t="t" r="r" b="b"/>
            <a:pathLst>
              <a:path w="15239" h="648334">
                <a:moveTo>
                  <a:pt x="0" y="648281"/>
                </a:moveTo>
                <a:lnTo>
                  <a:pt x="15004" y="648281"/>
                </a:lnTo>
                <a:lnTo>
                  <a:pt x="15004" y="0"/>
                </a:lnTo>
                <a:lnTo>
                  <a:pt x="0" y="0"/>
                </a:lnTo>
                <a:lnTo>
                  <a:pt x="0" y="648281"/>
                </a:lnTo>
                <a:close/>
              </a:path>
            </a:pathLst>
          </a:custGeom>
          <a:solidFill>
            <a:srgbClr val="E6E4E4"/>
          </a:solidFill>
        </p:spPr>
        <p:txBody>
          <a:bodyPr wrap="square" lIns="0" tIns="0" rIns="0" bIns="0" rtlCol="0"/>
          <a:lstStyle/>
          <a:p>
            <a:endParaRPr/>
          </a:p>
        </p:txBody>
      </p:sp>
      <p:sp>
        <p:nvSpPr>
          <p:cNvPr id="9" name="object 26">
            <a:extLst>
              <a:ext uri="{FF2B5EF4-FFF2-40B4-BE49-F238E27FC236}">
                <a16:creationId xmlns:a16="http://schemas.microsoft.com/office/drawing/2014/main" id="{171951F1-39CE-D146-B1B6-0EDC9E0B4364}"/>
              </a:ext>
            </a:extLst>
          </p:cNvPr>
          <p:cNvSpPr/>
          <p:nvPr/>
        </p:nvSpPr>
        <p:spPr>
          <a:xfrm>
            <a:off x="9012816" y="6121596"/>
            <a:ext cx="15240" cy="648335"/>
          </a:xfrm>
          <a:custGeom>
            <a:avLst/>
            <a:gdLst/>
            <a:ahLst/>
            <a:cxnLst/>
            <a:rect l="l" t="t" r="r" b="b"/>
            <a:pathLst>
              <a:path w="15239" h="648334">
                <a:moveTo>
                  <a:pt x="0" y="648281"/>
                </a:moveTo>
                <a:lnTo>
                  <a:pt x="15004" y="648281"/>
                </a:lnTo>
                <a:lnTo>
                  <a:pt x="15004" y="0"/>
                </a:lnTo>
                <a:lnTo>
                  <a:pt x="0" y="0"/>
                </a:lnTo>
                <a:lnTo>
                  <a:pt x="0" y="648281"/>
                </a:lnTo>
                <a:close/>
              </a:path>
            </a:pathLst>
          </a:custGeom>
          <a:solidFill>
            <a:srgbClr val="E6E4E4"/>
          </a:solidFill>
        </p:spPr>
        <p:txBody>
          <a:bodyPr wrap="square" lIns="0" tIns="0" rIns="0" bIns="0" rtlCol="0"/>
          <a:lstStyle/>
          <a:p>
            <a:endParaRPr/>
          </a:p>
        </p:txBody>
      </p:sp>
      <p:pic>
        <p:nvPicPr>
          <p:cNvPr id="10" name="Immagine 9" descr="Immagine che contiene disegnando&#10;&#10;Descrizione generata automaticamente">
            <a:extLst>
              <a:ext uri="{FF2B5EF4-FFF2-40B4-BE49-F238E27FC236}">
                <a16:creationId xmlns:a16="http://schemas.microsoft.com/office/drawing/2014/main" id="{1C2C6541-01F7-3541-84D6-E90049196BE2}"/>
              </a:ext>
            </a:extLst>
          </p:cNvPr>
          <p:cNvPicPr>
            <a:picLocks noChangeAspect="1"/>
          </p:cNvPicPr>
          <p:nvPr/>
        </p:nvPicPr>
        <p:blipFill rotWithShape="1">
          <a:blip r:embed="rId3">
            <a:extLst>
              <a:ext uri="{28A0092B-C50C-407E-A947-70E740481C1C}">
                <a14:useLocalDpi xmlns:a14="http://schemas.microsoft.com/office/drawing/2010/main" val="0"/>
              </a:ext>
            </a:extLst>
          </a:blip>
          <a:srcRect l="37988" r="37934"/>
          <a:stretch/>
        </p:blipFill>
        <p:spPr>
          <a:xfrm>
            <a:off x="7721646" y="5915365"/>
            <a:ext cx="872991" cy="1060795"/>
          </a:xfrm>
          <a:prstGeom prst="rect">
            <a:avLst/>
          </a:prstGeom>
        </p:spPr>
      </p:pic>
    </p:spTree>
    <p:extLst>
      <p:ext uri="{BB962C8B-B14F-4D97-AF65-F5344CB8AC3E}">
        <p14:creationId xmlns:p14="http://schemas.microsoft.com/office/powerpoint/2010/main" val="37995397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A7B3F9C1-A5E6-A64D-95A5-4067E8CBB62C}"/>
              </a:ext>
            </a:extLst>
          </p:cNvPr>
          <p:cNvPicPr>
            <a:picLocks noChangeAspect="1"/>
          </p:cNvPicPr>
          <p:nvPr/>
        </p:nvPicPr>
        <p:blipFill rotWithShape="1">
          <a:blip r:embed="rId3">
            <a:extLst>
              <a:ext uri="{28A0092B-C50C-407E-A947-70E740481C1C}">
                <a14:useLocalDpi xmlns:a14="http://schemas.microsoft.com/office/drawing/2010/main" val="0"/>
              </a:ext>
            </a:extLst>
          </a:blip>
          <a:srcRect b="71364"/>
          <a:stretch/>
        </p:blipFill>
        <p:spPr>
          <a:xfrm>
            <a:off x="3645904" y="1980978"/>
            <a:ext cx="1852192" cy="762000"/>
          </a:xfrm>
          <a:prstGeom prst="rect">
            <a:avLst/>
          </a:prstGeom>
        </p:spPr>
      </p:pic>
      <p:sp>
        <p:nvSpPr>
          <p:cNvPr id="4" name="Titolo 2">
            <a:extLst>
              <a:ext uri="{FF2B5EF4-FFF2-40B4-BE49-F238E27FC236}">
                <a16:creationId xmlns:a16="http://schemas.microsoft.com/office/drawing/2014/main" id="{658FE2FB-CC8A-9146-A34A-06D2998ECCB2}"/>
              </a:ext>
            </a:extLst>
          </p:cNvPr>
          <p:cNvSpPr txBox="1">
            <a:spLocks/>
          </p:cNvSpPr>
          <p:nvPr/>
        </p:nvSpPr>
        <p:spPr>
          <a:xfrm>
            <a:off x="707937" y="1288365"/>
            <a:ext cx="7886700" cy="368541"/>
          </a:xfrm>
          <a:prstGeom prst="rect">
            <a:avLst/>
          </a:prstGeom>
        </p:spPr>
        <p:txBody>
          <a:bodyPr/>
          <a:lstStyle>
            <a:lvl1pPr>
              <a:defRPr>
                <a:latin typeface="+mj-lt"/>
                <a:ea typeface="+mj-ea"/>
                <a:cs typeface="+mj-cs"/>
              </a:defRPr>
            </a:lvl1pPr>
          </a:lstStyle>
          <a:p>
            <a:pPr algn="ctr"/>
            <a:r>
              <a:rPr lang="it-IT" sz="2400" b="1" kern="0" dirty="0">
                <a:solidFill>
                  <a:srgbClr val="FF0000"/>
                </a:solidFill>
              </a:rPr>
              <a:t>ORA TOCCA A TE</a:t>
            </a:r>
          </a:p>
        </p:txBody>
      </p:sp>
      <p:pic>
        <p:nvPicPr>
          <p:cNvPr id="6" name="Immagine 5">
            <a:hlinkClick r:id="rId4"/>
            <a:extLst>
              <a:ext uri="{FF2B5EF4-FFF2-40B4-BE49-F238E27FC236}">
                <a16:creationId xmlns:a16="http://schemas.microsoft.com/office/drawing/2014/main" id="{80F89756-BC6C-5E4C-A20B-858B52AFAE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76761" y="2919784"/>
            <a:ext cx="2390477" cy="2390477"/>
          </a:xfrm>
          <a:prstGeom prst="rect">
            <a:avLst/>
          </a:prstGeom>
        </p:spPr>
      </p:pic>
      <p:sp>
        <p:nvSpPr>
          <p:cNvPr id="5" name="object 2">
            <a:extLst>
              <a:ext uri="{FF2B5EF4-FFF2-40B4-BE49-F238E27FC236}">
                <a16:creationId xmlns:a16="http://schemas.microsoft.com/office/drawing/2014/main" id="{513FC25C-A6A6-CF49-AEF0-1562482E9AC5}"/>
              </a:ext>
            </a:extLst>
          </p:cNvPr>
          <p:cNvSpPr txBox="1"/>
          <p:nvPr/>
        </p:nvSpPr>
        <p:spPr>
          <a:xfrm>
            <a:off x="6698983" y="6516279"/>
            <a:ext cx="2918312" cy="282450"/>
          </a:xfrm>
          <a:prstGeom prst="rect">
            <a:avLst/>
          </a:prstGeom>
        </p:spPr>
        <p:txBody>
          <a:bodyPr vert="horz" wrap="square" lIns="0" tIns="0" rIns="0" bIns="0" rtlCol="0">
            <a:spAutoFit/>
          </a:bodyPr>
          <a:lstStyle/>
          <a:p>
            <a:pPr marL="12700" marR="5080" algn="ctr">
              <a:lnSpc>
                <a:spcPts val="2700"/>
              </a:lnSpc>
            </a:pPr>
            <a:r>
              <a:rPr lang="it-IT" sz="800" b="1" cap="all" spc="-5" dirty="0">
                <a:solidFill>
                  <a:srgbClr val="585858"/>
                </a:solidFill>
                <a:latin typeface="Lucida Sans"/>
                <a:cs typeface="Lucida Sans"/>
              </a:rPr>
              <a:t>#EDUCHIAMOCIAPREVENIRE</a:t>
            </a:r>
            <a:endParaRPr sz="800" dirty="0">
              <a:latin typeface="Lucida Sans"/>
              <a:cs typeface="Lucida Sans"/>
            </a:endParaRPr>
          </a:p>
        </p:txBody>
      </p:sp>
      <p:sp>
        <p:nvSpPr>
          <p:cNvPr id="7" name="object 5">
            <a:extLst>
              <a:ext uri="{FF2B5EF4-FFF2-40B4-BE49-F238E27FC236}">
                <a16:creationId xmlns:a16="http://schemas.microsoft.com/office/drawing/2014/main" id="{DE44ED31-9892-B644-95C7-CBBE3105DB62}"/>
              </a:ext>
            </a:extLst>
          </p:cNvPr>
          <p:cNvSpPr/>
          <p:nvPr/>
        </p:nvSpPr>
        <p:spPr>
          <a:xfrm>
            <a:off x="7341371" y="6121598"/>
            <a:ext cx="15240" cy="648335"/>
          </a:xfrm>
          <a:custGeom>
            <a:avLst/>
            <a:gdLst/>
            <a:ahLst/>
            <a:cxnLst/>
            <a:rect l="l" t="t" r="r" b="b"/>
            <a:pathLst>
              <a:path w="15239" h="648334">
                <a:moveTo>
                  <a:pt x="0" y="648281"/>
                </a:moveTo>
                <a:lnTo>
                  <a:pt x="15004" y="648281"/>
                </a:lnTo>
                <a:lnTo>
                  <a:pt x="15004" y="0"/>
                </a:lnTo>
                <a:lnTo>
                  <a:pt x="0" y="0"/>
                </a:lnTo>
                <a:lnTo>
                  <a:pt x="0" y="648281"/>
                </a:lnTo>
                <a:close/>
              </a:path>
            </a:pathLst>
          </a:custGeom>
          <a:solidFill>
            <a:srgbClr val="E6E4E4"/>
          </a:solidFill>
        </p:spPr>
        <p:txBody>
          <a:bodyPr wrap="square" lIns="0" tIns="0" rIns="0" bIns="0" rtlCol="0"/>
          <a:lstStyle/>
          <a:p>
            <a:endParaRPr/>
          </a:p>
        </p:txBody>
      </p:sp>
      <p:sp>
        <p:nvSpPr>
          <p:cNvPr id="8" name="object 26">
            <a:extLst>
              <a:ext uri="{FF2B5EF4-FFF2-40B4-BE49-F238E27FC236}">
                <a16:creationId xmlns:a16="http://schemas.microsoft.com/office/drawing/2014/main" id="{D762E807-4BE8-8C40-A7F1-EE589CF6B8DA}"/>
              </a:ext>
            </a:extLst>
          </p:cNvPr>
          <p:cNvSpPr/>
          <p:nvPr/>
        </p:nvSpPr>
        <p:spPr>
          <a:xfrm>
            <a:off x="9012816" y="6121596"/>
            <a:ext cx="15240" cy="648335"/>
          </a:xfrm>
          <a:custGeom>
            <a:avLst/>
            <a:gdLst/>
            <a:ahLst/>
            <a:cxnLst/>
            <a:rect l="l" t="t" r="r" b="b"/>
            <a:pathLst>
              <a:path w="15239" h="648334">
                <a:moveTo>
                  <a:pt x="0" y="648281"/>
                </a:moveTo>
                <a:lnTo>
                  <a:pt x="15004" y="648281"/>
                </a:lnTo>
                <a:lnTo>
                  <a:pt x="15004" y="0"/>
                </a:lnTo>
                <a:lnTo>
                  <a:pt x="0" y="0"/>
                </a:lnTo>
                <a:lnTo>
                  <a:pt x="0" y="648281"/>
                </a:lnTo>
                <a:close/>
              </a:path>
            </a:pathLst>
          </a:custGeom>
          <a:solidFill>
            <a:srgbClr val="E6E4E4"/>
          </a:solidFill>
        </p:spPr>
        <p:txBody>
          <a:bodyPr wrap="square" lIns="0" tIns="0" rIns="0" bIns="0" rtlCol="0"/>
          <a:lstStyle/>
          <a:p>
            <a:endParaRPr/>
          </a:p>
        </p:txBody>
      </p:sp>
      <p:pic>
        <p:nvPicPr>
          <p:cNvPr id="9" name="Immagine 8" descr="Immagine che contiene disegnando&#10;&#10;Descrizione generata automaticamente">
            <a:extLst>
              <a:ext uri="{FF2B5EF4-FFF2-40B4-BE49-F238E27FC236}">
                <a16:creationId xmlns:a16="http://schemas.microsoft.com/office/drawing/2014/main" id="{A145906A-8CF4-0F4B-B4B3-2F8B21730172}"/>
              </a:ext>
            </a:extLst>
          </p:cNvPr>
          <p:cNvPicPr>
            <a:picLocks noChangeAspect="1"/>
          </p:cNvPicPr>
          <p:nvPr/>
        </p:nvPicPr>
        <p:blipFill rotWithShape="1">
          <a:blip r:embed="rId6">
            <a:extLst>
              <a:ext uri="{28A0092B-C50C-407E-A947-70E740481C1C}">
                <a14:useLocalDpi xmlns:a14="http://schemas.microsoft.com/office/drawing/2010/main" val="0"/>
              </a:ext>
            </a:extLst>
          </a:blip>
          <a:srcRect l="37988" r="37934"/>
          <a:stretch/>
        </p:blipFill>
        <p:spPr>
          <a:xfrm>
            <a:off x="7721646" y="5915365"/>
            <a:ext cx="872991" cy="1060795"/>
          </a:xfrm>
          <a:prstGeom prst="rect">
            <a:avLst/>
          </a:prstGeom>
        </p:spPr>
      </p:pic>
    </p:spTree>
    <p:extLst>
      <p:ext uri="{BB962C8B-B14F-4D97-AF65-F5344CB8AC3E}">
        <p14:creationId xmlns:p14="http://schemas.microsoft.com/office/powerpoint/2010/main" val="5806368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0D95CBD3-B2B3-9F4D-809F-B38D6FC0E725}"/>
              </a:ext>
            </a:extLst>
          </p:cNvPr>
          <p:cNvSpPr/>
          <p:nvPr/>
        </p:nvSpPr>
        <p:spPr>
          <a:xfrm>
            <a:off x="0" y="4191000"/>
            <a:ext cx="1155217" cy="2663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0" name="object 10"/>
          <p:cNvSpPr/>
          <p:nvPr/>
        </p:nvSpPr>
        <p:spPr>
          <a:xfrm>
            <a:off x="-30480" y="-25014"/>
            <a:ext cx="9250680" cy="1072146"/>
          </a:xfrm>
          <a:custGeom>
            <a:avLst/>
            <a:gdLst/>
            <a:ahLst/>
            <a:cxnLst/>
            <a:rect l="l" t="t" r="r" b="b"/>
            <a:pathLst>
              <a:path w="9144000" h="767080">
                <a:moveTo>
                  <a:pt x="9144000" y="0"/>
                </a:moveTo>
                <a:lnTo>
                  <a:pt x="0" y="0"/>
                </a:lnTo>
                <a:lnTo>
                  <a:pt x="0" y="766909"/>
                </a:lnTo>
                <a:lnTo>
                  <a:pt x="9144000" y="766909"/>
                </a:lnTo>
                <a:lnTo>
                  <a:pt x="9144000" y="0"/>
                </a:lnTo>
                <a:close/>
              </a:path>
            </a:pathLst>
          </a:custGeom>
          <a:solidFill>
            <a:srgbClr val="4F81BD"/>
          </a:solidFill>
        </p:spPr>
        <p:txBody>
          <a:bodyPr wrap="square" lIns="0" tIns="0" rIns="0" bIns="0" rtlCol="0"/>
          <a:lstStyle/>
          <a:p>
            <a:endParaRPr/>
          </a:p>
        </p:txBody>
      </p:sp>
      <p:sp>
        <p:nvSpPr>
          <p:cNvPr id="11" name="object 11"/>
          <p:cNvSpPr/>
          <p:nvPr/>
        </p:nvSpPr>
        <p:spPr>
          <a:xfrm>
            <a:off x="1155217" y="304803"/>
            <a:ext cx="2782717" cy="421031"/>
          </a:xfrm>
          <a:prstGeom prst="rect">
            <a:avLst/>
          </a:prstGeom>
          <a:blipFill>
            <a:blip r:embed="rId3" cstate="print"/>
            <a:stretch>
              <a:fillRect/>
            </a:stretch>
          </a:blipFill>
        </p:spPr>
        <p:txBody>
          <a:bodyPr wrap="square" lIns="0" tIns="0" rIns="0" bIns="0" rtlCol="0"/>
          <a:lstStyle/>
          <a:p>
            <a:endParaRPr dirty="0"/>
          </a:p>
        </p:txBody>
      </p:sp>
      <p:sp>
        <p:nvSpPr>
          <p:cNvPr id="19" name="object 19"/>
          <p:cNvSpPr/>
          <p:nvPr/>
        </p:nvSpPr>
        <p:spPr>
          <a:xfrm>
            <a:off x="367843" y="228601"/>
            <a:ext cx="588247" cy="587724"/>
          </a:xfrm>
          <a:prstGeom prst="rect">
            <a:avLst/>
          </a:prstGeom>
          <a:blipFill>
            <a:blip r:embed="rId4" cstate="print"/>
            <a:stretch>
              <a:fillRect/>
            </a:stretch>
          </a:blipFill>
        </p:spPr>
        <p:txBody>
          <a:bodyPr wrap="square" lIns="0" tIns="0" rIns="0" bIns="0" rtlCol="0"/>
          <a:lstStyle/>
          <a:p>
            <a:endParaRPr/>
          </a:p>
        </p:txBody>
      </p:sp>
      <p:sp>
        <p:nvSpPr>
          <p:cNvPr id="52" name="CasellaDiTesto 51">
            <a:extLst>
              <a:ext uri="{FF2B5EF4-FFF2-40B4-BE49-F238E27FC236}">
                <a16:creationId xmlns:a16="http://schemas.microsoft.com/office/drawing/2014/main" id="{CC90869C-B230-43C1-86C4-C0CAC6152919}"/>
              </a:ext>
            </a:extLst>
          </p:cNvPr>
          <p:cNvSpPr txBox="1"/>
          <p:nvPr/>
        </p:nvSpPr>
        <p:spPr>
          <a:xfrm>
            <a:off x="3937935" y="2362200"/>
            <a:ext cx="184731" cy="369332"/>
          </a:xfrm>
          <a:prstGeom prst="rect">
            <a:avLst/>
          </a:prstGeom>
          <a:noFill/>
        </p:spPr>
        <p:txBody>
          <a:bodyPr wrap="none" rtlCol="0">
            <a:spAutoFit/>
          </a:bodyPr>
          <a:lstStyle/>
          <a:p>
            <a:endParaRPr lang="it-IT" dirty="0"/>
          </a:p>
        </p:txBody>
      </p:sp>
      <p:sp>
        <p:nvSpPr>
          <p:cNvPr id="24" name="object 2">
            <a:extLst>
              <a:ext uri="{FF2B5EF4-FFF2-40B4-BE49-F238E27FC236}">
                <a16:creationId xmlns:a16="http://schemas.microsoft.com/office/drawing/2014/main" id="{CA334BD1-A68F-044F-ACFA-0D735E20922D}"/>
              </a:ext>
            </a:extLst>
          </p:cNvPr>
          <p:cNvSpPr/>
          <p:nvPr/>
        </p:nvSpPr>
        <p:spPr>
          <a:xfrm>
            <a:off x="8332983" y="6691112"/>
            <a:ext cx="0" cy="163195"/>
          </a:xfrm>
          <a:custGeom>
            <a:avLst/>
            <a:gdLst/>
            <a:ahLst/>
            <a:cxnLst/>
            <a:rect l="l" t="t" r="r" b="b"/>
            <a:pathLst>
              <a:path h="163195">
                <a:moveTo>
                  <a:pt x="0" y="162797"/>
                </a:moveTo>
                <a:lnTo>
                  <a:pt x="0" y="0"/>
                </a:lnTo>
                <a:lnTo>
                  <a:pt x="0" y="162797"/>
                </a:lnTo>
                <a:close/>
              </a:path>
            </a:pathLst>
          </a:custGeom>
          <a:solidFill>
            <a:srgbClr val="B9241D"/>
          </a:solidFill>
        </p:spPr>
        <p:txBody>
          <a:bodyPr wrap="square" lIns="0" tIns="0" rIns="0" bIns="0" rtlCol="0"/>
          <a:lstStyle/>
          <a:p>
            <a:endParaRPr/>
          </a:p>
        </p:txBody>
      </p:sp>
      <p:sp>
        <p:nvSpPr>
          <p:cNvPr id="25" name="object 3">
            <a:extLst>
              <a:ext uri="{FF2B5EF4-FFF2-40B4-BE49-F238E27FC236}">
                <a16:creationId xmlns:a16="http://schemas.microsoft.com/office/drawing/2014/main" id="{2474AA34-4735-B445-88FE-6D35F38A089C}"/>
              </a:ext>
            </a:extLst>
          </p:cNvPr>
          <p:cNvSpPr/>
          <p:nvPr/>
        </p:nvSpPr>
        <p:spPr>
          <a:xfrm>
            <a:off x="8332983" y="6366533"/>
            <a:ext cx="0" cy="162560"/>
          </a:xfrm>
          <a:custGeom>
            <a:avLst/>
            <a:gdLst/>
            <a:ahLst/>
            <a:cxnLst/>
            <a:rect l="l" t="t" r="r" b="b"/>
            <a:pathLst>
              <a:path h="162559">
                <a:moveTo>
                  <a:pt x="0" y="162551"/>
                </a:moveTo>
                <a:lnTo>
                  <a:pt x="0" y="0"/>
                </a:lnTo>
                <a:lnTo>
                  <a:pt x="0" y="162551"/>
                </a:lnTo>
                <a:close/>
              </a:path>
            </a:pathLst>
          </a:custGeom>
          <a:solidFill>
            <a:srgbClr val="B9241D"/>
          </a:solidFill>
        </p:spPr>
        <p:txBody>
          <a:bodyPr wrap="square" lIns="0" tIns="0" rIns="0" bIns="0" rtlCol="0"/>
          <a:lstStyle/>
          <a:p>
            <a:endParaRPr/>
          </a:p>
        </p:txBody>
      </p:sp>
      <p:sp>
        <p:nvSpPr>
          <p:cNvPr id="27" name="object 4">
            <a:extLst>
              <a:ext uri="{FF2B5EF4-FFF2-40B4-BE49-F238E27FC236}">
                <a16:creationId xmlns:a16="http://schemas.microsoft.com/office/drawing/2014/main" id="{65D5A61D-A203-3E4E-B424-E7DEDD0ED45D}"/>
              </a:ext>
            </a:extLst>
          </p:cNvPr>
          <p:cNvSpPr/>
          <p:nvPr/>
        </p:nvSpPr>
        <p:spPr>
          <a:xfrm>
            <a:off x="8332983" y="6043971"/>
            <a:ext cx="0" cy="158751"/>
          </a:xfrm>
          <a:custGeom>
            <a:avLst/>
            <a:gdLst/>
            <a:ahLst/>
            <a:cxnLst/>
            <a:rect l="l" t="t" r="r" b="b"/>
            <a:pathLst>
              <a:path h="158750">
                <a:moveTo>
                  <a:pt x="0" y="158742"/>
                </a:moveTo>
                <a:lnTo>
                  <a:pt x="0" y="0"/>
                </a:lnTo>
                <a:lnTo>
                  <a:pt x="0" y="158742"/>
                </a:lnTo>
                <a:close/>
              </a:path>
            </a:pathLst>
          </a:custGeom>
          <a:solidFill>
            <a:srgbClr val="B9241D"/>
          </a:solidFill>
        </p:spPr>
        <p:txBody>
          <a:bodyPr wrap="square" lIns="0" tIns="0" rIns="0" bIns="0" rtlCol="0"/>
          <a:lstStyle/>
          <a:p>
            <a:endParaRPr/>
          </a:p>
        </p:txBody>
      </p:sp>
      <p:sp>
        <p:nvSpPr>
          <p:cNvPr id="17" name="object 2">
            <a:extLst>
              <a:ext uri="{FF2B5EF4-FFF2-40B4-BE49-F238E27FC236}">
                <a16:creationId xmlns:a16="http://schemas.microsoft.com/office/drawing/2014/main" id="{EA0133EF-FF2B-DA4E-B095-E60EAEE4D562}"/>
              </a:ext>
            </a:extLst>
          </p:cNvPr>
          <p:cNvSpPr txBox="1"/>
          <p:nvPr/>
        </p:nvSpPr>
        <p:spPr>
          <a:xfrm>
            <a:off x="1019620" y="3405361"/>
            <a:ext cx="7104760" cy="346249"/>
          </a:xfrm>
          <a:prstGeom prst="rect">
            <a:avLst/>
          </a:prstGeom>
        </p:spPr>
        <p:txBody>
          <a:bodyPr vert="horz" wrap="square" lIns="0" tIns="0" rIns="0" bIns="0" rtlCol="0">
            <a:spAutoFit/>
          </a:bodyPr>
          <a:lstStyle/>
          <a:p>
            <a:pPr marL="12700" marR="5080" algn="ctr">
              <a:lnSpc>
                <a:spcPts val="2700"/>
              </a:lnSpc>
            </a:pPr>
            <a:r>
              <a:rPr lang="it-IT" sz="2400" b="1" cap="all" spc="-5" dirty="0">
                <a:solidFill>
                  <a:srgbClr val="585858"/>
                </a:solidFill>
                <a:latin typeface="Lucida Sans"/>
                <a:cs typeface="Lucida Sans"/>
              </a:rPr>
              <a:t>#EDUCHIAMOCIAPREVENIRE</a:t>
            </a:r>
            <a:endParaRPr sz="2400" dirty="0">
              <a:latin typeface="Lucida Sans"/>
              <a:cs typeface="Lucida Sans"/>
            </a:endParaRPr>
          </a:p>
        </p:txBody>
      </p:sp>
      <p:pic>
        <p:nvPicPr>
          <p:cNvPr id="18" name="Immagine 17" descr="Immagine che contiene giocattolo&#10;&#10;Descrizione generata automaticamente">
            <a:extLst>
              <a:ext uri="{FF2B5EF4-FFF2-40B4-BE49-F238E27FC236}">
                <a16:creationId xmlns:a16="http://schemas.microsoft.com/office/drawing/2014/main" id="{53C791B0-E6C7-D442-86C2-DF870CC13087}"/>
              </a:ext>
            </a:extLst>
          </p:cNvPr>
          <p:cNvPicPr>
            <a:picLocks noChangeAspect="1"/>
          </p:cNvPicPr>
          <p:nvPr/>
        </p:nvPicPr>
        <p:blipFill rotWithShape="1">
          <a:blip r:embed="rId5">
            <a:extLst>
              <a:ext uri="{28A0092B-C50C-407E-A947-70E740481C1C}">
                <a14:useLocalDpi xmlns:a14="http://schemas.microsoft.com/office/drawing/2010/main" val="0"/>
              </a:ext>
            </a:extLst>
          </a:blip>
          <a:srcRect t="26007" b="29424"/>
          <a:stretch/>
        </p:blipFill>
        <p:spPr>
          <a:xfrm>
            <a:off x="3505200" y="1539048"/>
            <a:ext cx="2133600" cy="1617589"/>
          </a:xfrm>
          <a:prstGeom prst="rect">
            <a:avLst/>
          </a:prstGeom>
        </p:spPr>
      </p:pic>
      <p:sp>
        <p:nvSpPr>
          <p:cNvPr id="13" name="CasellaDiTesto 12">
            <a:extLst>
              <a:ext uri="{FF2B5EF4-FFF2-40B4-BE49-F238E27FC236}">
                <a16:creationId xmlns:a16="http://schemas.microsoft.com/office/drawing/2014/main" id="{F1F4050D-3737-EE41-879D-638EE9133146}"/>
              </a:ext>
            </a:extLst>
          </p:cNvPr>
          <p:cNvSpPr txBox="1"/>
          <p:nvPr/>
        </p:nvSpPr>
        <p:spPr>
          <a:xfrm>
            <a:off x="350258" y="1146142"/>
            <a:ext cx="8363463" cy="9110186"/>
          </a:xfrm>
          <a:prstGeom prst="rect">
            <a:avLst/>
          </a:prstGeom>
          <a:noFill/>
        </p:spPr>
        <p:txBody>
          <a:bodyPr wrap="square" rtlCol="0">
            <a:spAutoFit/>
          </a:bodyPr>
          <a:lstStyle/>
          <a:p>
            <a:pPr algn="ctr"/>
            <a:endParaRPr lang="it-IT" b="1" dirty="0"/>
          </a:p>
          <a:p>
            <a:pPr algn="ctr"/>
            <a:endParaRPr lang="it-IT" sz="4400" b="1" dirty="0"/>
          </a:p>
          <a:p>
            <a:pPr algn="ctr"/>
            <a:endParaRPr lang="it-IT" sz="4400" b="1" dirty="0"/>
          </a:p>
          <a:p>
            <a:pPr algn="ctr"/>
            <a:endParaRPr lang="it-IT" sz="4400" b="1" dirty="0"/>
          </a:p>
          <a:p>
            <a:pPr algn="ctr"/>
            <a:endParaRPr lang="it-IT" sz="2400" b="1" dirty="0"/>
          </a:p>
          <a:p>
            <a:pPr algn="ctr"/>
            <a:endParaRPr lang="it-IT" sz="1000" b="1" dirty="0"/>
          </a:p>
          <a:p>
            <a:pPr algn="ctr"/>
            <a:r>
              <a:rPr lang="it-IT" sz="4400" b="1" dirty="0"/>
              <a:t>GRAZIE PER L’ATTENZIONE</a:t>
            </a:r>
          </a:p>
          <a:p>
            <a:pPr algn="ctr"/>
            <a:endParaRPr lang="it-IT" sz="1600" b="1" dirty="0"/>
          </a:p>
          <a:p>
            <a:pPr algn="ctr"/>
            <a:r>
              <a:rPr lang="it-IT" sz="4400" b="1" dirty="0"/>
              <a:t>CI VEDIAMO IL 27 FEBBRAIO 2020</a:t>
            </a:r>
          </a:p>
          <a:p>
            <a:pPr algn="ctr"/>
            <a:endParaRPr lang="it-IT" sz="4400" b="1" dirty="0"/>
          </a:p>
          <a:p>
            <a:endParaRPr lang="it-IT" b="1" dirty="0"/>
          </a:p>
          <a:p>
            <a:endParaRPr lang="it-IT" i="1" dirty="0"/>
          </a:p>
          <a:p>
            <a:endParaRPr lang="it-IT" b="1" dirty="0"/>
          </a:p>
          <a:p>
            <a:endParaRPr lang="it-IT" b="1" dirty="0"/>
          </a:p>
          <a:p>
            <a:endParaRPr lang="it-IT" b="1" dirty="0"/>
          </a:p>
          <a:p>
            <a:endParaRPr lang="it-IT" b="1" dirty="0"/>
          </a:p>
          <a:p>
            <a:endParaRPr lang="it-IT" b="1" dirty="0"/>
          </a:p>
          <a:p>
            <a:endParaRPr lang="it-IT" b="1" dirty="0"/>
          </a:p>
          <a:p>
            <a:endParaRPr lang="it-IT" dirty="0"/>
          </a:p>
          <a:p>
            <a:endParaRPr lang="it-IT" i="1" dirty="0"/>
          </a:p>
          <a:p>
            <a:endParaRPr lang="it-IT" b="1" dirty="0"/>
          </a:p>
          <a:p>
            <a:endParaRPr lang="it-IT" b="1" dirty="0"/>
          </a:p>
          <a:p>
            <a:endParaRPr lang="it-IT" b="1" dirty="0"/>
          </a:p>
        </p:txBody>
      </p:sp>
    </p:spTree>
    <p:extLst>
      <p:ext uri="{BB962C8B-B14F-4D97-AF65-F5344CB8AC3E}">
        <p14:creationId xmlns:p14="http://schemas.microsoft.com/office/powerpoint/2010/main" val="3951352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843</TotalTime>
  <Words>3589</Words>
  <Application>Microsoft Macintosh PowerPoint</Application>
  <PresentationFormat>Presentazione su schermo (4:3)</PresentationFormat>
  <Paragraphs>520</Paragraphs>
  <Slides>80</Slides>
  <Notes>80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80</vt:i4>
      </vt:variant>
    </vt:vector>
  </HeadingPairs>
  <TitlesOfParts>
    <vt:vector size="84" baseType="lpstr">
      <vt:lpstr>Calibri</vt:lpstr>
      <vt:lpstr>Lucida Sans</vt:lpstr>
      <vt:lpstr>Times New Roman</vt:lpstr>
      <vt:lpstr>Office Theme</vt:lpstr>
      <vt:lpstr>Presentazione standard di PowerPoint</vt:lpstr>
      <vt:lpstr>DOVE SIAMO RIMASTI</vt:lpstr>
      <vt:lpstr>DOVE SIAMO RIMASTI</vt:lpstr>
      <vt:lpstr>DOVE SIAMO RIMASTI</vt:lpstr>
      <vt:lpstr>DOVE SIAMO RIMASTI</vt:lpstr>
      <vt:lpstr>DOVE SIAMO RIMASTI</vt:lpstr>
      <vt:lpstr>DOVE SIAMO RIMASTI</vt:lpstr>
      <vt:lpstr>INIZIAMO COSÌ</vt:lpstr>
      <vt:lpstr>INIZIAMO COSÌ</vt:lpstr>
      <vt:lpstr>COS’È PER TE IL BULLISMO?</vt:lpstr>
      <vt:lpstr>COS’È PER TE IL BULLISMO?</vt:lpstr>
      <vt:lpstr>IL BULLISMO</vt:lpstr>
      <vt:lpstr>IL BULLISMO</vt:lpstr>
      <vt:lpstr>IL BULLISMO</vt:lpstr>
      <vt:lpstr>IL BULLISMO</vt:lpstr>
      <vt:lpstr>IL BULLISMO</vt:lpstr>
      <vt:lpstr>IL BULLISMO</vt:lpstr>
      <vt:lpstr>IL BULLISMO</vt:lpstr>
      <vt:lpstr>IL BULLISMO</vt:lpstr>
      <vt:lpstr>IL BULLISMO</vt:lpstr>
      <vt:lpstr>IL BULLISMO</vt:lpstr>
      <vt:lpstr>IL BULLISMO:</vt:lpstr>
      <vt:lpstr>IL BULLISMO</vt:lpstr>
      <vt:lpstr>NON TUTTO È BULLISMO!</vt:lpstr>
      <vt:lpstr>NON TUTTO È BULLISMO!</vt:lpstr>
      <vt:lpstr>NON TUTTO È BULLISMO!</vt:lpstr>
      <vt:lpstr>NON TUTTO È BULLISMO!</vt:lpstr>
      <vt:lpstr>NON TUTTO È BULLISMO!</vt:lpstr>
      <vt:lpstr>NON TUTTO È BULLISMO!</vt:lpstr>
      <vt:lpstr>NON TUTTO È BULLISMO!</vt:lpstr>
      <vt:lpstr>NON TUTTO È BULLISMO!</vt:lpstr>
      <vt:lpstr>NON TUTTO È BULLISMO!</vt:lpstr>
      <vt:lpstr>NON TUTTO È BULLISMO!</vt:lpstr>
      <vt:lpstr>NON TUTTO È BULLISMO!</vt:lpstr>
      <vt:lpstr>NON TUTTO È BULLISMO!</vt:lpstr>
      <vt:lpstr>NON TUTTO È BULLISMO!</vt:lpstr>
      <vt:lpstr>NON TUTTO È BULLISMO!</vt:lpstr>
      <vt:lpstr>NON TUTTO È BULLISMO!</vt:lpstr>
      <vt:lpstr>NON TUTTO È BULLISMO!</vt:lpstr>
      <vt:lpstr>I RUOLI DELLE PERSONE COINVOLTE</vt:lpstr>
      <vt:lpstr>I RUOLI DELLE PERSONE COINVOLTE</vt:lpstr>
      <vt:lpstr>I RUOLI DELLE PERSONE COINVOLTE</vt:lpstr>
      <vt:lpstr>I RUOLI DELLE PERSONE COINVOLTE</vt:lpstr>
      <vt:lpstr>IL BULLO</vt:lpstr>
      <vt:lpstr>IL BULLO</vt:lpstr>
      <vt:lpstr>IL BULLO</vt:lpstr>
      <vt:lpstr>IL BULLO</vt:lpstr>
      <vt:lpstr>IL BULLO</vt:lpstr>
      <vt:lpstr>IL BULLO</vt:lpstr>
      <vt:lpstr>LA VITTIMA</vt:lpstr>
      <vt:lpstr>LA VITTIMA</vt:lpstr>
      <vt:lpstr>LA VITTIMA</vt:lpstr>
      <vt:lpstr>IL BULLISMO</vt:lpstr>
      <vt:lpstr>IL BULLISMO</vt:lpstr>
      <vt:lpstr>GLI SPETTATORI</vt:lpstr>
      <vt:lpstr>GLI SPETTATORI</vt:lpstr>
      <vt:lpstr>GLI SPETTATORI</vt:lpstr>
      <vt:lpstr>GLI SPETTATORI</vt:lpstr>
      <vt:lpstr>GLI SPETTATORI</vt:lpstr>
      <vt:lpstr>GLI SPETTATORI</vt:lpstr>
      <vt:lpstr>I TIPI DI BULLISMO</vt:lpstr>
      <vt:lpstr>I TIPI DI BULLISMO</vt:lpstr>
      <vt:lpstr>I TIPI DI BULLISMO</vt:lpstr>
      <vt:lpstr>I TIPI DI BULLISMO</vt:lpstr>
      <vt:lpstr>I TIPI DI BULLISMO</vt:lpstr>
      <vt:lpstr>I TIPI DI BULLISMO</vt:lpstr>
      <vt:lpstr>LE DIFFERENZE DI GENERE</vt:lpstr>
      <vt:lpstr>LE DIFFERENZE DI GENERE</vt:lpstr>
      <vt:lpstr>LE DIFFERENZE DI GENERE</vt:lpstr>
      <vt:lpstr>LE DIFFERENZE DI GENERE</vt:lpstr>
      <vt:lpstr>LE DIFFERENZE DI GENERE</vt:lpstr>
      <vt:lpstr>IL BULLISMO</vt:lpstr>
      <vt:lpstr>IL BULLISMO</vt:lpstr>
      <vt:lpstr>IL BULLISMO</vt:lpstr>
      <vt:lpstr>IL BULLISMO</vt:lpstr>
      <vt:lpstr>IL BULLISMO</vt:lpstr>
      <vt:lpstr>IL BULLISMO</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Attilio</dc:creator>
  <cp:lastModifiedBy>Marco  Marras</cp:lastModifiedBy>
  <cp:revision>116</cp:revision>
  <cp:lastPrinted>2020-02-22T18:00:52Z</cp:lastPrinted>
  <dcterms:created xsi:type="dcterms:W3CDTF">2017-06-19T06:23:47Z</dcterms:created>
  <dcterms:modified xsi:type="dcterms:W3CDTF">2020-02-22T18:01:43Z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2017-03-02T00:00:00Z</vt:filetime>
  </property>
  <property fmtid="{D5CDD505-2E9C-101B-9397-08002B2CF9AE}" pid="3" name="Creator">
    <vt:lpwstr>Microsoft® PowerPoint® 2010</vt:lpwstr>
  </property>
  <property fmtid="{D5CDD505-2E9C-101B-9397-08002B2CF9AE}" pid="4" name="LastSaved">
    <vt:filetime>2017-06-19T00:00:00Z</vt:filetime>
  </property>
</Properties>
</file>