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9"/>
  </p:notesMasterIdLst>
  <p:handoutMasterIdLst>
    <p:handoutMasterId r:id="rId70"/>
  </p:handoutMasterIdLst>
  <p:sldIdLst>
    <p:sldId id="256" r:id="rId2"/>
    <p:sldId id="481" r:id="rId3"/>
    <p:sldId id="565" r:id="rId4"/>
    <p:sldId id="566" r:id="rId5"/>
    <p:sldId id="500" r:id="rId6"/>
    <p:sldId id="502" r:id="rId7"/>
    <p:sldId id="501" r:id="rId8"/>
    <p:sldId id="504" r:id="rId9"/>
    <p:sldId id="506" r:id="rId10"/>
    <p:sldId id="505" r:id="rId11"/>
    <p:sldId id="507" r:id="rId12"/>
    <p:sldId id="508" r:id="rId13"/>
    <p:sldId id="509" r:id="rId14"/>
    <p:sldId id="512" r:id="rId15"/>
    <p:sldId id="511" r:id="rId16"/>
    <p:sldId id="510" r:id="rId17"/>
    <p:sldId id="553" r:id="rId18"/>
    <p:sldId id="554" r:id="rId19"/>
    <p:sldId id="513" r:id="rId20"/>
    <p:sldId id="518" r:id="rId21"/>
    <p:sldId id="519" r:id="rId22"/>
    <p:sldId id="517" r:id="rId23"/>
    <p:sldId id="520" r:id="rId24"/>
    <p:sldId id="516" r:id="rId25"/>
    <p:sldId id="521" r:id="rId26"/>
    <p:sldId id="515" r:id="rId27"/>
    <p:sldId id="522" r:id="rId28"/>
    <p:sldId id="514" r:id="rId29"/>
    <p:sldId id="523" r:id="rId30"/>
    <p:sldId id="524" r:id="rId31"/>
    <p:sldId id="527" r:id="rId32"/>
    <p:sldId id="526" r:id="rId33"/>
    <p:sldId id="525" r:id="rId34"/>
    <p:sldId id="528" r:id="rId35"/>
    <p:sldId id="530" r:id="rId36"/>
    <p:sldId id="531" r:id="rId37"/>
    <p:sldId id="548" r:id="rId38"/>
    <p:sldId id="547" r:id="rId39"/>
    <p:sldId id="546" r:id="rId40"/>
    <p:sldId id="545" r:id="rId41"/>
    <p:sldId id="544" r:id="rId42"/>
    <p:sldId id="543" r:id="rId43"/>
    <p:sldId id="542" r:id="rId44"/>
    <p:sldId id="541" r:id="rId45"/>
    <p:sldId id="540" r:id="rId46"/>
    <p:sldId id="539" r:id="rId47"/>
    <p:sldId id="538" r:id="rId48"/>
    <p:sldId id="537" r:id="rId49"/>
    <p:sldId id="536" r:id="rId50"/>
    <p:sldId id="535" r:id="rId51"/>
    <p:sldId id="534" r:id="rId52"/>
    <p:sldId id="533" r:id="rId53"/>
    <p:sldId id="532" r:id="rId54"/>
    <p:sldId id="551" r:id="rId55"/>
    <p:sldId id="560" r:id="rId56"/>
    <p:sldId id="559" r:id="rId57"/>
    <p:sldId id="558" r:id="rId58"/>
    <p:sldId id="557" r:id="rId59"/>
    <p:sldId id="556" r:id="rId60"/>
    <p:sldId id="555" r:id="rId61"/>
    <p:sldId id="561" r:id="rId62"/>
    <p:sldId id="564" r:id="rId63"/>
    <p:sldId id="563" r:id="rId64"/>
    <p:sldId id="562" r:id="rId65"/>
    <p:sldId id="567" r:id="rId66"/>
    <p:sldId id="568" r:id="rId67"/>
    <p:sldId id="470" r:id="rId6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co  Marras" initials="MM" lastIdx="1" clrIdx="0">
    <p:extLst>
      <p:ext uri="{19B8F6BF-5375-455C-9EA6-DF929625EA0E}">
        <p15:presenceInfo xmlns:p15="http://schemas.microsoft.com/office/powerpoint/2012/main" userId="S::m.marras40@studenti.unica.it::d614c286-2946-42dd-8161-7a362b58829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24" autoAdjust="0"/>
    <p:restoredTop sz="65312"/>
  </p:normalViewPr>
  <p:slideViewPr>
    <p:cSldViewPr>
      <p:cViewPr varScale="1">
        <p:scale>
          <a:sx n="70" d="100"/>
          <a:sy n="70" d="100"/>
        </p:scale>
        <p:origin x="688" y="176"/>
      </p:cViewPr>
      <p:guideLst>
        <p:guide orient="horz" pos="2880"/>
        <p:guide pos="2160"/>
      </p:guideLst>
    </p:cSldViewPr>
  </p:slideViewPr>
  <p:outlineViewPr>
    <p:cViewPr>
      <p:scale>
        <a:sx n="80" d="100"/>
        <a:sy n="8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2000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handoutMaster" Target="handoutMasters/handout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E9743B8-D5A7-2444-AAE2-0330FF4A8D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33476BA-0AED-D84C-9DBC-F16FB86361D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C0DBC1-D100-8549-A130-96A6270FD16E}" type="slidenum">
              <a:rPr lang="it-IT" smtClean="0"/>
              <a:t>‹N›</a:t>
            </a:fld>
            <a:endParaRPr lang="it-IT"/>
          </a:p>
        </p:txBody>
      </p:sp>
      <p:sp>
        <p:nvSpPr>
          <p:cNvPr id="6" name="Segnaposto intestazione 1">
            <a:extLst>
              <a:ext uri="{FF2B5EF4-FFF2-40B4-BE49-F238E27FC236}">
                <a16:creationId xmlns:a16="http://schemas.microsoft.com/office/drawing/2014/main" id="{3751F862-1AEC-4E42-8A84-79C3A23A7CD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2103120" y="443547"/>
            <a:ext cx="2971800" cy="3693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algn="ctr"/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Slide del III incontro </a:t>
            </a:r>
            <a:endParaRPr lang="it-IT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837221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931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5010" y="0"/>
            <a:ext cx="2971800" cy="45931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04D512-086C-AA44-A2BA-9C9082D62AF1}" type="datetimeFigureOut">
              <a:rPr lang="it-IT" smtClean="0"/>
              <a:t>26/02/20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4"/>
            <a:ext cx="5486400" cy="360044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4687"/>
            <a:ext cx="2971800" cy="459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5010" y="8684687"/>
            <a:ext cx="2971800" cy="459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10CEE9-0256-2E49-8296-6A57CA691F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9923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52400"/>
            <a:ext cx="4114800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>
          <a:xfrm>
            <a:off x="685800" y="3429002"/>
            <a:ext cx="5486400" cy="3600449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8932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01812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47152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99423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i="1" kern="0" dirty="0">
                <a:solidFill>
                  <a:sysClr val="windowText" lastClr="000000"/>
                </a:solidFill>
              </a:rPr>
              <a:t>Il bullismo è un comportamento aggressivo, intenzionale e volontario dato che il bullo attua dei comportamenti fisici, verbali o psicologici verso un'altra persona con lo scopo di arrecargli danno o disagio. Nel fenomeno è presente la persistenza e la ripetitività delle prepotenze nel corso del tempo e, infatti, quest’ultime, sono spesso il risultato di una pianificazione cognitiva complessa da parte del bullo e dei suoi aiutanti. Il bullo si può avvalere di complici e, l’atto compiuto, molto spesso non viene riferito perché sia la vittima che gli spettatori hanno paura a riferire.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08494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46337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21425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7920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77212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11942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98048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67668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52132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14154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56525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76545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25150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96396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44734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58521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it-IT" dirty="0"/>
              <a:t>Crea una disparità di potere tra bullo e vittima</a:t>
            </a:r>
          </a:p>
          <a:p>
            <a:pPr marL="171450" indent="-171450">
              <a:buFontTx/>
              <a:buChar char="-"/>
            </a:pPr>
            <a:r>
              <a:rPr lang="it-IT" dirty="0"/>
              <a:t>Facilita l’espressione di opinioni impopolari e contrarie al sentire comune</a:t>
            </a:r>
          </a:p>
          <a:p>
            <a:pPr marL="171450" indent="-171450">
              <a:buFontTx/>
              <a:buChar char="-"/>
            </a:pPr>
            <a:r>
              <a:rPr lang="it-IT" dirty="0"/>
              <a:t>Permette di sottrarsi alla legge e alla restrizione previste dalla tutela dei diritti delle persone</a:t>
            </a:r>
          </a:p>
          <a:p>
            <a:pPr marL="171450" indent="-171450">
              <a:buFontTx/>
              <a:buChar char="-"/>
            </a:pPr>
            <a:r>
              <a:rPr lang="it-IT" dirty="0"/>
              <a:t>Riduce la capacità riflessiva sui propri valori comportamentali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76388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55040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Annulla l’interazione sociale mediata dal contatto visivo, dal tono della voce, ecc... sfavorendo la percezione delle reazioni della vittima. </a:t>
            </a:r>
            <a:endParaRPr lang="it-IT" dirty="0"/>
          </a:p>
          <a:p>
            <a:endParaRPr lang="it-IT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</a:t>
            </a:r>
            <a:r>
              <a:rPr lang="it-IT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Cio</a:t>
            </a:r>
            <a:r>
              <a:rPr lang="it-IT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̀ che rende il cyberbullismo così pericoloso (...) è che ognuno </a:t>
            </a:r>
            <a:r>
              <a:rPr lang="it-IT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puo</a:t>
            </a:r>
            <a:r>
              <a:rPr lang="it-IT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̀ praticarlo senza bisogno di confrontarsi con la vittima. Non c’è bisogno di essere forti ma semplicemente equipaggiati di telefono cellulare o di computer e del desiderio di terrorizzare” </a:t>
            </a:r>
            <a:endParaRPr lang="it-IT" i="1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54519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75312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cyberbullismo potenzialmente si consuma ovunque e in ogni istante. </a:t>
            </a:r>
          </a:p>
          <a:p>
            <a:endParaRPr lang="it-IT" dirty="0"/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Questo rende difficoltoso individuare luoghi e tempi in cui tali dinamiche relazionali avvengono, con la conseguenza che il fenomeno appare meno riconoscibile e di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piu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̀ difficile gestione. </a:t>
            </a:r>
            <a:endParaRPr lang="it-IT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96702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26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293185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 solo episodio, divulgato a migliaia di astanti (spettatori), ad esempio la pubblicazione di un video su YouTube,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̀ arrecare un potenziale danno alla vittima anche senza la sua ripetizione nel tempo; il video è sempre disponibile,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̀ essere visto da migliaia di persone in tempi diversi. </a:t>
            </a:r>
            <a:endParaRPr lang="it-IT" dirty="0"/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 stesso contenuto offensivo divulgato da un bullo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̀ essere diffuso a cascata tra i riceventi, eventualmente anche non implicati nella relazione bullo-vittima. </a:t>
            </a:r>
          </a:p>
          <a:p>
            <a:endParaRPr lang="it-IT" dirty="0"/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Non è quindi necessario, che l’atto offensivo venga ripetuto dallo stesso aggressore nel tempo. Una vasta platea di spettatori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potra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̀ comunque amplificare l’effetto dell’aggressione, con risultati devastanti per la vittima. </a:t>
            </a:r>
            <a:endParaRPr lang="it-IT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27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937784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28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647224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Nel bullismo elettronico anche una sola persona, nel chiuso della propria stanza e senza particolari doti fisiche,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̀ compiere atti di bullismo su un numero illimitato di vittime con poche operazioni telematiche. </a:t>
            </a:r>
            <a:endParaRPr lang="it-IT" dirty="0"/>
          </a:p>
          <a:p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reale disparità potere tra la vittima e il cyber-bullo deriva dall’anonimato dietro cui si cela l’aggressore e quindi dall’impotenza della vittima e dall’impossibilità di fermare le aggressioni. </a:t>
            </a:r>
            <a:endParaRPr lang="it-IT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29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599032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30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014755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31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461943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32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012512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Sono stati definiti alcuni comportamenti specifici che possono scatenare il fenomeno: </a:t>
            </a:r>
            <a:endParaRPr lang="it-IT" dirty="0"/>
          </a:p>
          <a:p>
            <a:pPr marL="171450" indent="-171450">
              <a:buFontTx/>
              <a:buChar char="-"/>
            </a:pP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 utilizzo eccessivo di Internet</a:t>
            </a:r>
          </a:p>
          <a:p>
            <a:pPr marL="171450" indent="-171450">
              <a:buFontTx/>
              <a:buChar char="-"/>
            </a:pP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 accesso alla rete senza controllo da parte degli adulti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partecipazione a gruppi online </a:t>
            </a:r>
            <a:endParaRPr lang="it-IT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33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642790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34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067462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È un soggetto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piu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̀ debole dei coetanei</a:t>
            </a:r>
          </a:p>
          <a:p>
            <a:pPr marL="171450" indent="-171450">
              <a:buFontTx/>
              <a:buChar char="-"/>
            </a:pP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È ansioso e insicuro</a:t>
            </a:r>
          </a:p>
          <a:p>
            <a:pPr marL="171450" indent="-171450">
              <a:buFontTx/>
              <a:buChar char="-"/>
            </a:pP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È sensibile, prudente, tranquillo, fragile, timoroso</a:t>
            </a:r>
          </a:p>
          <a:p>
            <a:pPr marL="171450" indent="-171450">
              <a:buFontTx/>
              <a:buChar char="-"/>
            </a:pP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 una bassa autostima</a:t>
            </a:r>
          </a:p>
          <a:p>
            <a:pPr marL="171450" indent="-171450">
              <a:buFontTx/>
              <a:buChar char="-"/>
            </a:pP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Tende ad isolarsi, incapace di difendersi e bisognoso di protezione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35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177387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36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930450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37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928731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38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47246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Mandare messaggi online violenti e volgari mirati a suscitare scontri verbali nelle chat o nei forum</a:t>
            </a:r>
            <a:b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it-IT" dirty="0"/>
          </a:p>
          <a:p>
            <a:pPr marL="171450" indent="-171450">
              <a:buFontTx/>
              <a:buChar char="-"/>
            </a:pP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39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706024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40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197743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41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658173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Invio ripetuto di messaggi insultanti con l’unico fine di ferire il destinatario</a:t>
            </a:r>
            <a:endParaRPr lang="it-IT" dirty="0"/>
          </a:p>
          <a:p>
            <a:pPr marL="171450" indent="-171450">
              <a:buFontTx/>
              <a:buChar char="-"/>
            </a:pP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42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661266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43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550668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44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00323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Assumere l’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identita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̀ di un’altra persona, magari violando la sua password, per compiere atti illeciti o violenti sotto falso nome </a:t>
            </a:r>
            <a:endParaRPr lang="it-IT" dirty="0"/>
          </a:p>
          <a:p>
            <a:pPr marL="171450" indent="-171450">
              <a:buFontTx/>
              <a:buChar char="-"/>
            </a:pP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45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275256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46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34299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47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093981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Diffondere notizie private o riservate di qualcuno</a:t>
            </a:r>
            <a:b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it-IT" dirty="0"/>
          </a:p>
          <a:p>
            <a:pPr marL="171450" indent="-171450">
              <a:buFontTx/>
              <a:buChar char="-"/>
            </a:pP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48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731644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49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647104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50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629160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Acquisire, tramite l’inganno, informazioni riservate su qualcuno con lo scopo di pubblicarle o utilizzarle per trarne vantaggio</a:t>
            </a:r>
            <a:b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it-IT" dirty="0"/>
          </a:p>
          <a:p>
            <a:pPr marL="171450" indent="-171450">
              <a:buFontTx/>
              <a:buChar char="-"/>
            </a:pP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51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934624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Diffondere pettegolezzi sulla persona in modo da rovinarne la reputazione</a:t>
            </a:r>
            <a:b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it-IT" dirty="0"/>
          </a:p>
          <a:p>
            <a:pPr marL="171450" indent="-171450">
              <a:buFontTx/>
              <a:buChar char="-"/>
            </a:pP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52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315337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Escludere, con lo scopo di ferirla, una persona da un gruppo online 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53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893953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54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310300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NUMERO VERDE: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Gestito dal MIUR.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Attivo dal lunedì al venerdì, dalle 10 alle 13 e dalle 14 alle 19, a cui rispondono operatori specializzati come psicologi, insegnanti e personale del Ministero. Il numero verde è stato attivato, nel corso della campagna di comunicazione “smonta il bullo”, per: </a:t>
            </a: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segnalare casi di bullismo, domandare informazioni generali, chiedere come comportarsi in situazioni critiche, ricevere sostegno e aiuto.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200" b="1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TELEFONO AZZURRO: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Il</a:t>
            </a: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114</a:t>
            </a: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è una linea telefonica di emergenza per segnalare situazioni in cui un bambino o un adolescente è in pericolo. Possono chiamare adulti e bambini </a:t>
            </a: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24 ore su 24, 365 giorni l’anno, sia da telefonia fissa che da telefonia mobile, gratuitamente.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200" b="1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l</a:t>
            </a: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’1.96.96</a:t>
            </a: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linea telefonica per bambini e adolescenti che desiderino raccontare piccole e grandi difficoltà che si trovano a vivere. Alla medesima linea possono rivolgersi anche adulti che intendano parlare di problemi che coinvolgono minorenni.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Chat</a:t>
            </a: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telefono azzurro disponibile dal lunedì al venerdì dalle 8 alle 22, sabato e domenica dalle 8 alle 20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55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375969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NUMERO VERDE: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Gestito dal MIUR.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Attivo dal lunedì al venerdì, dalle 10 alle 13 e dalle 14 alle 19, a cui rispondono operatori specializzati come psicologi, insegnanti e personale del Ministero. Il numero verde è stato attivato, nel corso della campagna di comunicazione “smonta il bullo”, per: </a:t>
            </a: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segnalare casi di bullismo, domandare informazioni generali, chiedere come comportarsi in situazioni critiche, ricevere sostegno e aiuto.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200" b="1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TELEFONO AZZURRO: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Il</a:t>
            </a: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114</a:t>
            </a: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è una linea telefonica di emergenza per segnalare situazioni in cui un bambino o un adolescente è in pericolo. Possono chiamare adulti e bambini </a:t>
            </a: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24 ore su 24, 365 giorni l’anno, sia da telefonia fissa che da telefonia mobile, gratuitamente.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200" b="1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l</a:t>
            </a: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’1.96.96</a:t>
            </a: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linea telefonica per bambini e adolescenti che desiderino raccontare piccole e grandi difficoltà che si trovano a vivere. Alla medesima linea possono rivolgersi anche adulti che intendano parlare di problemi che coinvolgono minorenni.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Chat</a:t>
            </a: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telefono azzurro disponibile dal lunedì al venerdì dalle 8 alle 22, sabato e domenica dalle 8 alle 20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56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850666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NUMERO VERDE: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Gestito dal MIUR.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Attivo dal lunedì al venerdì, dalle 10 alle 13 e dalle 14 alle 19, a cui rispondono operatori specializzati come psicologi, insegnanti e personale del Ministero. Il numero verde è stato attivato, nel corso della campagna di comunicazione “smonta il bullo”, per: </a:t>
            </a: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segnalare casi di bullismo, domandare informazioni generali, chiedere come comportarsi in situazioni critiche, ricevere sostegno e aiuto.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200" b="1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TELEFONO AZZURRO: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Il</a:t>
            </a: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114</a:t>
            </a: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è una linea telefonica di emergenza per segnalare situazioni in cui un bambino o un adolescente è in pericolo. Possono chiamare adulti e bambini </a:t>
            </a: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24 ore su 24, 365 giorni l’anno, sia da telefonia fissa che da telefonia mobile, gratuitamente.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200" b="1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l</a:t>
            </a: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’1.96.96</a:t>
            </a: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linea telefonica per bambini e adolescenti che desiderino raccontare piccole e grandi difficoltà che si trovano a vivere. Alla medesima linea possono rivolgersi anche adulti che intendano parlare di problemi che coinvolgono minorenni.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Chat</a:t>
            </a: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telefono azzurro disponibile dal lunedì al venerdì dalle 8 alle 22, sabato e domenica dalle 8 alle 20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57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436189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NUMERO VERDE: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Gestito dal MIUR.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Attivo dal lunedì al venerdì, dalle 10 alle 13 e dalle 14 alle 19, a cui rispondono operatori specializzati come psicologi, insegnanti e personale del Ministero. Il numero verde è stato attivato, nel corso della campagna di comunicazione “smonta il bullo”, per: </a:t>
            </a: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segnalare casi di bullismo, domandare informazioni generali, chiedere come comportarsi in situazioni critiche, ricevere sostegno e aiuto.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200" b="1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TELEFONO AZZURRO: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Il</a:t>
            </a: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114</a:t>
            </a: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è una linea telefonica di emergenza per segnalare situazioni in cui un bambino o un adolescente è in pericolo. Possono chiamare adulti e bambini </a:t>
            </a: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24 ore su 24, 365 giorni l’anno, sia da telefonia fissa che da telefonia mobile, gratuitamente.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200" b="1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l</a:t>
            </a: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’1.96.96</a:t>
            </a: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linea telefonica per bambini e adolescenti che desiderino raccontare piccole e grandi difficoltà che si trovano a vivere. Alla medesima linea possono rivolgersi anche adulti che intendano parlare di problemi che coinvolgono minorenni.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Chat</a:t>
            </a: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telefono azzurro disponibile dal lunedì al venerdì dalle 8 alle 22, sabato e domenica dalle 8 alle 20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58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14495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NUMERO VERDE: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Gestito dal MIUR.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Attivo dal lunedì al venerdì, dalle 10 alle 13 e dalle 14 alle 19, a cui rispondono operatori specializzati come psicologi, insegnanti e personale del Ministero. Il numero verde è stato attivato, nel corso della campagna di comunicazione “smonta il bullo”, per: </a:t>
            </a: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segnalare casi di bullismo, domandare informazioni generali, chiedere come comportarsi in situazioni critiche, ricevere sostegno e aiuto.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200" b="1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TELEFONO AZZURRO: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Il</a:t>
            </a: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114</a:t>
            </a: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è una linea telefonica di emergenza per segnalare situazioni in cui un bambino o un adolescente è in pericolo. Possono chiamare adulti e bambini </a:t>
            </a: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24 ore su 24, 365 giorni l’anno, sia da telefonia fissa che da telefonia mobile, gratuitamente.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200" b="1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l</a:t>
            </a: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’1.96.96</a:t>
            </a: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linea telefonica per bambini e adolescenti che desiderino raccontare piccole e grandi difficoltà che si trovano a vivere. Alla medesima linea possono rivolgersi anche adulti che intendano parlare di problemi che coinvolgono minorenni.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Chat</a:t>
            </a: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telefono azzurro disponibile dal lunedì al venerdì dalle 8 alle 22, sabato e domenica dalle 8 alle 20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59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583026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NUMERO VERDE: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Gestito dal MIUR.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Attivo dal lunedì al venerdì, dalle 10 alle 13 e dalle 14 alle 19, a cui rispondono operatori specializzati come psicologi, insegnanti e personale del Ministero. Il numero verde è stato attivato, nel corso della campagna di comunicazione “smonta il bullo”, per: </a:t>
            </a: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segnalare casi di bullismo, domandare informazioni generali, chiedere come comportarsi in situazioni critiche, ricevere sostegno e aiuto.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200" b="1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TELEFONO AZZURRO: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Il</a:t>
            </a: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114</a:t>
            </a: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è una linea telefonica di emergenza per segnalare situazioni in cui un bambino o un adolescente è in pericolo. Possono chiamare adulti e bambini </a:t>
            </a: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24 ore su 24, 365 giorni l’anno, sia da telefonia fissa che da telefonia mobile, gratuitamente.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200" b="1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l</a:t>
            </a: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’1.96.96</a:t>
            </a: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linea telefonica per bambini e adolescenti che desiderino raccontare piccole e grandi difficoltà che si trovano a vivere. Alla medesima linea possono rivolgersi anche adulti che intendano parlare di problemi che coinvolgono minorenni.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Chat</a:t>
            </a:r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telefono azzurro disponibile dal lunedì al venerdì dalle 8 alle 22, sabato e domenica dalle 8 alle 20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60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175117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ì</a:t>
            </a:r>
            <a:endParaRPr lang="it-IT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61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262575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ì</a:t>
            </a:r>
            <a:endParaRPr lang="it-IT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62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231797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ì</a:t>
            </a:r>
            <a:endParaRPr lang="it-IT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63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656626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ì</a:t>
            </a:r>
            <a:endParaRPr lang="it-IT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64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864842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65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642887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66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05873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304800"/>
            <a:ext cx="4114800" cy="3086100"/>
          </a:xfrm>
        </p:spPr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0CEE9-0256-2E49-8296-6A57CA691FEB}" type="slidenum">
              <a:rPr lang="it-IT" smtClean="0"/>
              <a:t>67</a:t>
            </a:fld>
            <a:endParaRPr lang="it-IT"/>
          </a:p>
        </p:txBody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58F2D67-34B7-2444-BA46-1AF237BF96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90039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937" y="2017852"/>
            <a:ext cx="7886700" cy="1639748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B69D1F06-137D-7F44-BE98-7EE5775BA669}"/>
              </a:ext>
            </a:extLst>
          </p:cNvPr>
          <p:cNvSpPr/>
          <p:nvPr userDrawn="1"/>
        </p:nvSpPr>
        <p:spPr>
          <a:xfrm>
            <a:off x="7341371" y="6121598"/>
            <a:ext cx="15240" cy="648335"/>
          </a:xfrm>
          <a:custGeom>
            <a:avLst/>
            <a:gdLst/>
            <a:ahLst/>
            <a:cxnLst/>
            <a:rect l="l" t="t" r="r" b="b"/>
            <a:pathLst>
              <a:path w="15239" h="648334">
                <a:moveTo>
                  <a:pt x="0" y="648281"/>
                </a:moveTo>
                <a:lnTo>
                  <a:pt x="15004" y="648281"/>
                </a:lnTo>
                <a:lnTo>
                  <a:pt x="15004" y="0"/>
                </a:lnTo>
                <a:lnTo>
                  <a:pt x="0" y="0"/>
                </a:lnTo>
                <a:lnTo>
                  <a:pt x="0" y="648281"/>
                </a:lnTo>
                <a:close/>
              </a:path>
            </a:pathLst>
          </a:custGeom>
          <a:solidFill>
            <a:srgbClr val="E6E4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1">
            <a:extLst>
              <a:ext uri="{FF2B5EF4-FFF2-40B4-BE49-F238E27FC236}">
                <a16:creationId xmlns:a16="http://schemas.microsoft.com/office/drawing/2014/main" id="{BD5D1F52-D616-4A44-9FBF-442A7C806680}"/>
              </a:ext>
            </a:extLst>
          </p:cNvPr>
          <p:cNvSpPr/>
          <p:nvPr userDrawn="1"/>
        </p:nvSpPr>
        <p:spPr>
          <a:xfrm>
            <a:off x="1155217" y="304803"/>
            <a:ext cx="2782717" cy="4210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26">
            <a:extLst>
              <a:ext uri="{FF2B5EF4-FFF2-40B4-BE49-F238E27FC236}">
                <a16:creationId xmlns:a16="http://schemas.microsoft.com/office/drawing/2014/main" id="{19C82EA9-2AF1-664A-A311-FDB752402597}"/>
              </a:ext>
            </a:extLst>
          </p:cNvPr>
          <p:cNvSpPr/>
          <p:nvPr userDrawn="1"/>
        </p:nvSpPr>
        <p:spPr>
          <a:xfrm>
            <a:off x="9012816" y="6121596"/>
            <a:ext cx="15240" cy="648335"/>
          </a:xfrm>
          <a:custGeom>
            <a:avLst/>
            <a:gdLst/>
            <a:ahLst/>
            <a:cxnLst/>
            <a:rect l="l" t="t" r="r" b="b"/>
            <a:pathLst>
              <a:path w="15239" h="648334">
                <a:moveTo>
                  <a:pt x="0" y="648281"/>
                </a:moveTo>
                <a:lnTo>
                  <a:pt x="15004" y="648281"/>
                </a:lnTo>
                <a:lnTo>
                  <a:pt x="15004" y="0"/>
                </a:lnTo>
                <a:lnTo>
                  <a:pt x="0" y="0"/>
                </a:lnTo>
                <a:lnTo>
                  <a:pt x="0" y="648281"/>
                </a:lnTo>
                <a:close/>
              </a:path>
            </a:pathLst>
          </a:custGeom>
          <a:solidFill>
            <a:srgbClr val="E6E4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0C52C0E2-A4AA-154D-B0AF-4C2B55286544}"/>
              </a:ext>
            </a:extLst>
          </p:cNvPr>
          <p:cNvSpPr txBox="1"/>
          <p:nvPr userDrawn="1"/>
        </p:nvSpPr>
        <p:spPr>
          <a:xfrm>
            <a:off x="6698983" y="6516279"/>
            <a:ext cx="2918312" cy="282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ts val="2700"/>
              </a:lnSpc>
            </a:pPr>
            <a:r>
              <a:rPr lang="it-IT" sz="800" b="1" cap="all" spc="-5" dirty="0">
                <a:solidFill>
                  <a:srgbClr val="585858"/>
                </a:solidFill>
                <a:latin typeface="Lucida Sans"/>
                <a:cs typeface="Lucida Sans"/>
              </a:rPr>
              <a:t>#EDUCHIAMOCIAPREVENIRE</a:t>
            </a:r>
            <a:endParaRPr sz="800" dirty="0">
              <a:latin typeface="Lucida Sans"/>
              <a:cs typeface="Lucida Sans"/>
            </a:endParaRPr>
          </a:p>
        </p:txBody>
      </p:sp>
      <p:pic>
        <p:nvPicPr>
          <p:cNvPr id="14" name="Immagine 13" descr="Immagine che contiene disegnando&#10;&#10;Descrizione generata automaticamente">
            <a:extLst>
              <a:ext uri="{FF2B5EF4-FFF2-40B4-BE49-F238E27FC236}">
                <a16:creationId xmlns:a16="http://schemas.microsoft.com/office/drawing/2014/main" id="{8DF8B3AE-F7E0-0A41-A216-068476300E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88" r="37934"/>
          <a:stretch/>
        </p:blipFill>
        <p:spPr>
          <a:xfrm>
            <a:off x="7721646" y="5915365"/>
            <a:ext cx="872991" cy="1060795"/>
          </a:xfrm>
          <a:prstGeom prst="rect">
            <a:avLst/>
          </a:prstGeom>
        </p:spPr>
      </p:pic>
      <p:sp>
        <p:nvSpPr>
          <p:cNvPr id="15" name="object 50">
            <a:extLst>
              <a:ext uri="{FF2B5EF4-FFF2-40B4-BE49-F238E27FC236}">
                <a16:creationId xmlns:a16="http://schemas.microsoft.com/office/drawing/2014/main" id="{C7A0E689-EA3F-A445-A3F7-46802FC4AD99}"/>
              </a:ext>
            </a:extLst>
          </p:cNvPr>
          <p:cNvSpPr txBox="1">
            <a:spLocks/>
          </p:cNvSpPr>
          <p:nvPr userDrawn="1"/>
        </p:nvSpPr>
        <p:spPr>
          <a:xfrm>
            <a:off x="620484" y="1223512"/>
            <a:ext cx="7508875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4000" b="1" i="0">
                <a:solidFill>
                  <a:srgbClr val="0079C2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algn="ctr">
              <a:spcBef>
                <a:spcPts val="1100"/>
              </a:spcBef>
            </a:pPr>
            <a:r>
              <a:rPr lang="it-IT" sz="2400" kern="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</a:p>
        </p:txBody>
      </p:sp>
      <p:sp>
        <p:nvSpPr>
          <p:cNvPr id="16" name="Titolo 15">
            <a:extLst>
              <a:ext uri="{FF2B5EF4-FFF2-40B4-BE49-F238E27FC236}">
                <a16:creationId xmlns:a16="http://schemas.microsoft.com/office/drawing/2014/main" id="{8201D833-2259-9645-A36C-C0D99D51C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solidFill>
                  <a:srgbClr val="FF0000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18" name="object 10">
            <a:extLst>
              <a:ext uri="{FF2B5EF4-FFF2-40B4-BE49-F238E27FC236}">
                <a16:creationId xmlns:a16="http://schemas.microsoft.com/office/drawing/2014/main" id="{16B3F142-9C4D-6A47-858E-CADCEB9746D7}"/>
              </a:ext>
            </a:extLst>
          </p:cNvPr>
          <p:cNvSpPr/>
          <p:nvPr userDrawn="1"/>
        </p:nvSpPr>
        <p:spPr>
          <a:xfrm>
            <a:off x="-26670" y="-16154"/>
            <a:ext cx="9250680" cy="1072146"/>
          </a:xfrm>
          <a:custGeom>
            <a:avLst/>
            <a:gdLst/>
            <a:ahLst/>
            <a:cxnLst/>
            <a:rect l="l" t="t" r="r" b="b"/>
            <a:pathLst>
              <a:path w="9144000" h="767080">
                <a:moveTo>
                  <a:pt x="9144000" y="0"/>
                </a:moveTo>
                <a:lnTo>
                  <a:pt x="0" y="0"/>
                </a:lnTo>
                <a:lnTo>
                  <a:pt x="0" y="766909"/>
                </a:lnTo>
                <a:lnTo>
                  <a:pt x="9144000" y="766909"/>
                </a:lnTo>
                <a:lnTo>
                  <a:pt x="9144000" y="0"/>
                </a:lnTo>
                <a:close/>
              </a:path>
            </a:pathLst>
          </a:custGeom>
          <a:solidFill>
            <a:srgbClr val="4F81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1">
            <a:extLst>
              <a:ext uri="{FF2B5EF4-FFF2-40B4-BE49-F238E27FC236}">
                <a16:creationId xmlns:a16="http://schemas.microsoft.com/office/drawing/2014/main" id="{C4540A85-1AA7-0246-93C3-7CCE99631D39}"/>
              </a:ext>
            </a:extLst>
          </p:cNvPr>
          <p:cNvSpPr/>
          <p:nvPr userDrawn="1"/>
        </p:nvSpPr>
        <p:spPr>
          <a:xfrm>
            <a:off x="593814" y="309403"/>
            <a:ext cx="2782717" cy="4210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0" name="Immagine 19" descr="Immagine che contiene disegnando&#10;&#10;Descrizione generata automaticamente">
            <a:extLst>
              <a:ext uri="{FF2B5EF4-FFF2-40B4-BE49-F238E27FC236}">
                <a16:creationId xmlns:a16="http://schemas.microsoft.com/office/drawing/2014/main" id="{EBADEA46-B234-AD4B-B572-DEC3D30CC2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88" r="37934"/>
          <a:stretch/>
        </p:blipFill>
        <p:spPr>
          <a:xfrm>
            <a:off x="7721646" y="130290"/>
            <a:ext cx="872991" cy="10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610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457200" y="6377943"/>
            <a:ext cx="2103120" cy="27699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2/26/20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6583680" y="6377943"/>
            <a:ext cx="2103120" cy="27699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  <p:sp>
        <p:nvSpPr>
          <p:cNvPr id="5" name="object 10">
            <a:extLst>
              <a:ext uri="{FF2B5EF4-FFF2-40B4-BE49-F238E27FC236}">
                <a16:creationId xmlns:a16="http://schemas.microsoft.com/office/drawing/2014/main" id="{BDAD87F8-926B-C646-BDA4-DB0DD94ACF6E}"/>
              </a:ext>
            </a:extLst>
          </p:cNvPr>
          <p:cNvSpPr/>
          <p:nvPr userDrawn="1"/>
        </p:nvSpPr>
        <p:spPr>
          <a:xfrm>
            <a:off x="-26670" y="-16154"/>
            <a:ext cx="9250680" cy="1072146"/>
          </a:xfrm>
          <a:custGeom>
            <a:avLst/>
            <a:gdLst/>
            <a:ahLst/>
            <a:cxnLst/>
            <a:rect l="l" t="t" r="r" b="b"/>
            <a:pathLst>
              <a:path w="9144000" h="767080">
                <a:moveTo>
                  <a:pt x="9144000" y="0"/>
                </a:moveTo>
                <a:lnTo>
                  <a:pt x="0" y="0"/>
                </a:lnTo>
                <a:lnTo>
                  <a:pt x="0" y="766909"/>
                </a:lnTo>
                <a:lnTo>
                  <a:pt x="9144000" y="766909"/>
                </a:lnTo>
                <a:lnTo>
                  <a:pt x="9144000" y="0"/>
                </a:lnTo>
                <a:close/>
              </a:path>
            </a:pathLst>
          </a:custGeom>
          <a:solidFill>
            <a:srgbClr val="4F81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11">
            <a:extLst>
              <a:ext uri="{FF2B5EF4-FFF2-40B4-BE49-F238E27FC236}">
                <a16:creationId xmlns:a16="http://schemas.microsoft.com/office/drawing/2014/main" id="{9E642D8D-A64D-2747-810A-5EE6AE4BC815}"/>
              </a:ext>
            </a:extLst>
          </p:cNvPr>
          <p:cNvSpPr/>
          <p:nvPr userDrawn="1"/>
        </p:nvSpPr>
        <p:spPr>
          <a:xfrm>
            <a:off x="593814" y="309403"/>
            <a:ext cx="2782717" cy="4210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7" name="Immagine 6" descr="Immagine che contiene disegnando&#10;&#10;Descrizione generata automaticamente">
            <a:extLst>
              <a:ext uri="{FF2B5EF4-FFF2-40B4-BE49-F238E27FC236}">
                <a16:creationId xmlns:a16="http://schemas.microsoft.com/office/drawing/2014/main" id="{5CC22542-90E7-B241-8F8C-2D22B97307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88" r="37934"/>
          <a:stretch/>
        </p:blipFill>
        <p:spPr>
          <a:xfrm>
            <a:off x="7721646" y="130290"/>
            <a:ext cx="872991" cy="106079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09699" y="1995045"/>
            <a:ext cx="6324600" cy="276999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B69D1F06-137D-7F44-BE98-7EE5775BA669}"/>
              </a:ext>
            </a:extLst>
          </p:cNvPr>
          <p:cNvSpPr/>
          <p:nvPr userDrawn="1"/>
        </p:nvSpPr>
        <p:spPr>
          <a:xfrm>
            <a:off x="7341371" y="6121598"/>
            <a:ext cx="15240" cy="648335"/>
          </a:xfrm>
          <a:custGeom>
            <a:avLst/>
            <a:gdLst/>
            <a:ahLst/>
            <a:cxnLst/>
            <a:rect l="l" t="t" r="r" b="b"/>
            <a:pathLst>
              <a:path w="15239" h="648334">
                <a:moveTo>
                  <a:pt x="0" y="648281"/>
                </a:moveTo>
                <a:lnTo>
                  <a:pt x="15004" y="648281"/>
                </a:lnTo>
                <a:lnTo>
                  <a:pt x="15004" y="0"/>
                </a:lnTo>
                <a:lnTo>
                  <a:pt x="0" y="0"/>
                </a:lnTo>
                <a:lnTo>
                  <a:pt x="0" y="648281"/>
                </a:lnTo>
                <a:close/>
              </a:path>
            </a:pathLst>
          </a:custGeom>
          <a:solidFill>
            <a:srgbClr val="E6E4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10">
            <a:extLst>
              <a:ext uri="{FF2B5EF4-FFF2-40B4-BE49-F238E27FC236}">
                <a16:creationId xmlns:a16="http://schemas.microsoft.com/office/drawing/2014/main" id="{AE86EA99-D354-5043-A0BE-7B73BCA3379C}"/>
              </a:ext>
            </a:extLst>
          </p:cNvPr>
          <p:cNvSpPr/>
          <p:nvPr userDrawn="1"/>
        </p:nvSpPr>
        <p:spPr>
          <a:xfrm>
            <a:off x="-26670" y="-16154"/>
            <a:ext cx="9250680" cy="1072146"/>
          </a:xfrm>
          <a:custGeom>
            <a:avLst/>
            <a:gdLst/>
            <a:ahLst/>
            <a:cxnLst/>
            <a:rect l="l" t="t" r="r" b="b"/>
            <a:pathLst>
              <a:path w="9144000" h="767080">
                <a:moveTo>
                  <a:pt x="9144000" y="0"/>
                </a:moveTo>
                <a:lnTo>
                  <a:pt x="0" y="0"/>
                </a:lnTo>
                <a:lnTo>
                  <a:pt x="0" y="766909"/>
                </a:lnTo>
                <a:lnTo>
                  <a:pt x="9144000" y="766909"/>
                </a:lnTo>
                <a:lnTo>
                  <a:pt x="9144000" y="0"/>
                </a:lnTo>
                <a:close/>
              </a:path>
            </a:pathLst>
          </a:custGeom>
          <a:solidFill>
            <a:srgbClr val="4F81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1">
            <a:extLst>
              <a:ext uri="{FF2B5EF4-FFF2-40B4-BE49-F238E27FC236}">
                <a16:creationId xmlns:a16="http://schemas.microsoft.com/office/drawing/2014/main" id="{BD5D1F52-D616-4A44-9FBF-442A7C806680}"/>
              </a:ext>
            </a:extLst>
          </p:cNvPr>
          <p:cNvSpPr/>
          <p:nvPr userDrawn="1"/>
        </p:nvSpPr>
        <p:spPr>
          <a:xfrm>
            <a:off x="1155217" y="304803"/>
            <a:ext cx="2782717" cy="4210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9">
            <a:extLst>
              <a:ext uri="{FF2B5EF4-FFF2-40B4-BE49-F238E27FC236}">
                <a16:creationId xmlns:a16="http://schemas.microsoft.com/office/drawing/2014/main" id="{10316FD0-894E-634E-842C-7FD7AA0CF71F}"/>
              </a:ext>
            </a:extLst>
          </p:cNvPr>
          <p:cNvSpPr/>
          <p:nvPr userDrawn="1"/>
        </p:nvSpPr>
        <p:spPr>
          <a:xfrm>
            <a:off x="367843" y="228601"/>
            <a:ext cx="588247" cy="5877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20">
            <a:extLst>
              <a:ext uri="{FF2B5EF4-FFF2-40B4-BE49-F238E27FC236}">
                <a16:creationId xmlns:a16="http://schemas.microsoft.com/office/drawing/2014/main" id="{819B1414-90B2-2848-A835-765E9DCF0FF0}"/>
              </a:ext>
            </a:extLst>
          </p:cNvPr>
          <p:cNvSpPr/>
          <p:nvPr userDrawn="1"/>
        </p:nvSpPr>
        <p:spPr>
          <a:xfrm>
            <a:off x="1958" y="4876801"/>
            <a:ext cx="1107515" cy="19776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26">
            <a:extLst>
              <a:ext uri="{FF2B5EF4-FFF2-40B4-BE49-F238E27FC236}">
                <a16:creationId xmlns:a16="http://schemas.microsoft.com/office/drawing/2014/main" id="{19C82EA9-2AF1-664A-A311-FDB752402597}"/>
              </a:ext>
            </a:extLst>
          </p:cNvPr>
          <p:cNvSpPr/>
          <p:nvPr userDrawn="1"/>
        </p:nvSpPr>
        <p:spPr>
          <a:xfrm>
            <a:off x="9012816" y="6121596"/>
            <a:ext cx="15240" cy="648335"/>
          </a:xfrm>
          <a:custGeom>
            <a:avLst/>
            <a:gdLst/>
            <a:ahLst/>
            <a:cxnLst/>
            <a:rect l="l" t="t" r="r" b="b"/>
            <a:pathLst>
              <a:path w="15239" h="648334">
                <a:moveTo>
                  <a:pt x="0" y="648281"/>
                </a:moveTo>
                <a:lnTo>
                  <a:pt x="15004" y="648281"/>
                </a:lnTo>
                <a:lnTo>
                  <a:pt x="15004" y="0"/>
                </a:lnTo>
                <a:lnTo>
                  <a:pt x="0" y="0"/>
                </a:lnTo>
                <a:lnTo>
                  <a:pt x="0" y="648281"/>
                </a:lnTo>
                <a:close/>
              </a:path>
            </a:pathLst>
          </a:custGeom>
          <a:solidFill>
            <a:srgbClr val="E6E4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0C52C0E2-A4AA-154D-B0AF-4C2B55286544}"/>
              </a:ext>
            </a:extLst>
          </p:cNvPr>
          <p:cNvSpPr txBox="1"/>
          <p:nvPr userDrawn="1"/>
        </p:nvSpPr>
        <p:spPr>
          <a:xfrm>
            <a:off x="6698983" y="6516279"/>
            <a:ext cx="2918312" cy="282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ts val="2700"/>
              </a:lnSpc>
            </a:pPr>
            <a:r>
              <a:rPr lang="it-IT" sz="800" b="1" cap="all" spc="-5" dirty="0">
                <a:solidFill>
                  <a:srgbClr val="585858"/>
                </a:solidFill>
                <a:latin typeface="Lucida Sans"/>
                <a:cs typeface="Lucida Sans"/>
              </a:rPr>
              <a:t>#EDUCHIAMOCIAPREVENIRE</a:t>
            </a:r>
            <a:endParaRPr sz="800" dirty="0">
              <a:latin typeface="Lucida Sans"/>
              <a:cs typeface="Lucida Sans"/>
            </a:endParaRPr>
          </a:p>
        </p:txBody>
      </p:sp>
      <p:pic>
        <p:nvPicPr>
          <p:cNvPr id="14" name="Immagine 13" descr="Immagine che contiene disegnando&#10;&#10;Descrizione generata automaticamente">
            <a:extLst>
              <a:ext uri="{FF2B5EF4-FFF2-40B4-BE49-F238E27FC236}">
                <a16:creationId xmlns:a16="http://schemas.microsoft.com/office/drawing/2014/main" id="{8DF8B3AE-F7E0-0A41-A216-068476300E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88" r="37934"/>
          <a:stretch/>
        </p:blipFill>
        <p:spPr>
          <a:xfrm>
            <a:off x="7721646" y="5915365"/>
            <a:ext cx="872991" cy="1060795"/>
          </a:xfrm>
          <a:prstGeom prst="rect">
            <a:avLst/>
          </a:prstGeom>
        </p:spPr>
      </p:pic>
      <p:sp>
        <p:nvSpPr>
          <p:cNvPr id="15" name="object 50">
            <a:extLst>
              <a:ext uri="{FF2B5EF4-FFF2-40B4-BE49-F238E27FC236}">
                <a16:creationId xmlns:a16="http://schemas.microsoft.com/office/drawing/2014/main" id="{C7A0E689-EA3F-A445-A3F7-46802FC4AD99}"/>
              </a:ext>
            </a:extLst>
          </p:cNvPr>
          <p:cNvSpPr txBox="1">
            <a:spLocks/>
          </p:cNvSpPr>
          <p:nvPr userDrawn="1"/>
        </p:nvSpPr>
        <p:spPr>
          <a:xfrm>
            <a:off x="620484" y="1223512"/>
            <a:ext cx="7508875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4000" b="1" i="0">
                <a:solidFill>
                  <a:srgbClr val="0079C2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algn="ctr">
              <a:spcBef>
                <a:spcPts val="1100"/>
              </a:spcBef>
            </a:pPr>
            <a:r>
              <a:rPr lang="it-IT" sz="2400" kern="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</a:p>
        </p:txBody>
      </p:sp>
      <p:sp>
        <p:nvSpPr>
          <p:cNvPr id="16" name="Titolo 15">
            <a:extLst>
              <a:ext uri="{FF2B5EF4-FFF2-40B4-BE49-F238E27FC236}">
                <a16:creationId xmlns:a16="http://schemas.microsoft.com/office/drawing/2014/main" id="{8201D833-2259-9645-A36C-C0D99D51C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185161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Holder 2">
            <a:extLst>
              <a:ext uri="{FF2B5EF4-FFF2-40B4-BE49-F238E27FC236}">
                <a16:creationId xmlns:a16="http://schemas.microsoft.com/office/drawing/2014/main" id="{3931D436-EC57-2C45-8F34-B51FA001BE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08960" y="6377943"/>
            <a:ext cx="2926080" cy="276999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9" name="Holder 3">
            <a:extLst>
              <a:ext uri="{FF2B5EF4-FFF2-40B4-BE49-F238E27FC236}">
                <a16:creationId xmlns:a16="http://schemas.microsoft.com/office/drawing/2014/main" id="{4F724815-2E7E-3D41-A6DE-0CC1713178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77943"/>
            <a:ext cx="2103120" cy="27699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2/26/20</a:t>
            </a:fld>
            <a:endParaRPr lang="en-US"/>
          </a:p>
        </p:txBody>
      </p:sp>
      <p:sp>
        <p:nvSpPr>
          <p:cNvPr id="20" name="Holder 4">
            <a:extLst>
              <a:ext uri="{FF2B5EF4-FFF2-40B4-BE49-F238E27FC236}">
                <a16:creationId xmlns:a16="http://schemas.microsoft.com/office/drawing/2014/main" id="{DE11AE19-9EA0-E447-BF5B-ED970042CA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83680" y="6377943"/>
            <a:ext cx="2103120" cy="27699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C7883E8B-D484-CC44-8AAB-17926A5D2722}"/>
              </a:ext>
            </a:extLst>
          </p:cNvPr>
          <p:cNvSpPr txBox="1"/>
          <p:nvPr userDrawn="1"/>
        </p:nvSpPr>
        <p:spPr>
          <a:xfrm>
            <a:off x="1019620" y="3405361"/>
            <a:ext cx="7104760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ts val="2700"/>
              </a:lnSpc>
            </a:pPr>
            <a:r>
              <a:rPr lang="it-IT" sz="2400" b="1" cap="all" spc="-5" dirty="0">
                <a:solidFill>
                  <a:srgbClr val="585858"/>
                </a:solidFill>
                <a:latin typeface="Lucida Sans"/>
                <a:cs typeface="Lucida Sans"/>
              </a:rPr>
              <a:t>#EDUCHIAMOCIAPREVENIRE</a:t>
            </a:r>
            <a:endParaRPr sz="2400" dirty="0">
              <a:latin typeface="Lucida Sans"/>
              <a:cs typeface="Lucida Sans"/>
            </a:endParaRPr>
          </a:p>
        </p:txBody>
      </p:sp>
      <p:sp>
        <p:nvSpPr>
          <p:cNvPr id="22" name="object 2">
            <a:extLst>
              <a:ext uri="{FF2B5EF4-FFF2-40B4-BE49-F238E27FC236}">
                <a16:creationId xmlns:a16="http://schemas.microsoft.com/office/drawing/2014/main" id="{2F598053-8EA3-AE45-8BF0-9C95E9AC9361}"/>
              </a:ext>
            </a:extLst>
          </p:cNvPr>
          <p:cNvSpPr txBox="1"/>
          <p:nvPr userDrawn="1"/>
        </p:nvSpPr>
        <p:spPr>
          <a:xfrm>
            <a:off x="931228" y="4007507"/>
            <a:ext cx="7104760" cy="17312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ts val="2700"/>
              </a:lnSpc>
            </a:pPr>
            <a:r>
              <a:rPr lang="it-IT" sz="2400" b="1" spc="-5" dirty="0">
                <a:solidFill>
                  <a:srgbClr val="585858"/>
                </a:solidFill>
                <a:latin typeface="Lucida Sans"/>
                <a:cs typeface="Lucida Sans"/>
              </a:rPr>
              <a:t>X incontro</a:t>
            </a:r>
          </a:p>
          <a:p>
            <a:pPr marL="12700" marR="5080" algn="ctr">
              <a:lnSpc>
                <a:spcPts val="2700"/>
              </a:lnSpc>
            </a:pPr>
            <a:endParaRPr lang="it-IT" sz="2400" b="1" spc="-5" dirty="0">
              <a:solidFill>
                <a:srgbClr val="585858"/>
              </a:solidFill>
              <a:latin typeface="Lucida Sans"/>
              <a:cs typeface="Lucida Sans"/>
            </a:endParaRPr>
          </a:p>
          <a:p>
            <a:pPr marL="12700" marR="5080" algn="ctr">
              <a:lnSpc>
                <a:spcPts val="2700"/>
              </a:lnSpc>
            </a:pPr>
            <a:r>
              <a:rPr lang="it-IT" sz="2400" b="1" spc="-5" dirty="0">
                <a:solidFill>
                  <a:srgbClr val="585858"/>
                </a:solidFill>
                <a:latin typeface="Lucida Sans"/>
                <a:cs typeface="Lucida Sans"/>
              </a:rPr>
              <a:t>data</a:t>
            </a:r>
          </a:p>
          <a:p>
            <a:pPr marL="12700" marR="5080" algn="ctr">
              <a:lnSpc>
                <a:spcPts val="2700"/>
              </a:lnSpc>
            </a:pPr>
            <a:endParaRPr lang="it-IT" sz="2400" b="1" spc="-5" dirty="0">
              <a:solidFill>
                <a:srgbClr val="585858"/>
              </a:solidFill>
              <a:latin typeface="Lucida Sans"/>
              <a:cs typeface="Lucida Sans"/>
            </a:endParaRPr>
          </a:p>
          <a:p>
            <a:pPr marL="12700" marR="5080" algn="ctr">
              <a:lnSpc>
                <a:spcPts val="2700"/>
              </a:lnSpc>
            </a:pPr>
            <a:r>
              <a:rPr lang="it-IT" sz="2400" b="1" spc="-5" dirty="0">
                <a:solidFill>
                  <a:srgbClr val="585858"/>
                </a:solidFill>
                <a:latin typeface="Lucida Sans"/>
                <a:cs typeface="Lucida Sans"/>
              </a:rPr>
              <a:t>orario</a:t>
            </a:r>
            <a:endParaRPr lang="it-IT" sz="2400" dirty="0">
              <a:latin typeface="Lucida Sans"/>
              <a:cs typeface="Lucida Sans"/>
            </a:endParaRPr>
          </a:p>
        </p:txBody>
      </p:sp>
      <p:pic>
        <p:nvPicPr>
          <p:cNvPr id="24" name="Immagine 23" descr="Immagine che contiene giocattolo&#10;&#10;Descrizione generata automaticamente">
            <a:extLst>
              <a:ext uri="{FF2B5EF4-FFF2-40B4-BE49-F238E27FC236}">
                <a16:creationId xmlns:a16="http://schemas.microsoft.com/office/drawing/2014/main" id="{A6703CC4-9630-6543-B45F-B175675948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07" b="29424"/>
          <a:stretch/>
        </p:blipFill>
        <p:spPr>
          <a:xfrm>
            <a:off x="3505200" y="1539048"/>
            <a:ext cx="2133600" cy="1617589"/>
          </a:xfrm>
          <a:prstGeom prst="rect">
            <a:avLst/>
          </a:prstGeom>
        </p:spPr>
      </p:pic>
      <p:sp>
        <p:nvSpPr>
          <p:cNvPr id="25" name="Rettangolo 24">
            <a:extLst>
              <a:ext uri="{FF2B5EF4-FFF2-40B4-BE49-F238E27FC236}">
                <a16:creationId xmlns:a16="http://schemas.microsoft.com/office/drawing/2014/main" id="{A391E1B3-6FEA-B741-BA18-D37067AEA5FE}"/>
              </a:ext>
            </a:extLst>
          </p:cNvPr>
          <p:cNvSpPr/>
          <p:nvPr userDrawn="1"/>
        </p:nvSpPr>
        <p:spPr>
          <a:xfrm>
            <a:off x="-23812" y="6248401"/>
            <a:ext cx="9167813" cy="6143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A cura del </a:t>
            </a:r>
            <a:r>
              <a:rPr lang="it-IT" dirty="0" err="1"/>
              <a:t>Dott.re</a:t>
            </a:r>
            <a:r>
              <a:rPr lang="it-IT" dirty="0"/>
              <a:t> Marco Marras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230906C-10E2-F745-A0E3-02D61A3E96BB}"/>
              </a:ext>
            </a:extLst>
          </p:cNvPr>
          <p:cNvSpPr/>
          <p:nvPr userDrawn="1"/>
        </p:nvSpPr>
        <p:spPr>
          <a:xfrm>
            <a:off x="-26504" y="-104124"/>
            <a:ext cx="9250639" cy="6143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5" r:id="rId2"/>
    <p:sldLayoutId id="2147483667" r:id="rId3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189">
        <a:defRPr>
          <a:latin typeface="+mn-lt"/>
          <a:ea typeface="+mn-ea"/>
          <a:cs typeface="+mn-cs"/>
        </a:defRPr>
      </a:lvl2pPr>
      <a:lvl3pPr marL="914377">
        <a:defRPr>
          <a:latin typeface="+mn-lt"/>
          <a:ea typeface="+mn-ea"/>
          <a:cs typeface="+mn-cs"/>
        </a:defRPr>
      </a:lvl3pPr>
      <a:lvl4pPr marL="1371566">
        <a:defRPr>
          <a:latin typeface="+mn-lt"/>
          <a:ea typeface="+mn-ea"/>
          <a:cs typeface="+mn-cs"/>
        </a:defRPr>
      </a:lvl4pPr>
      <a:lvl5pPr marL="1828754">
        <a:defRPr>
          <a:latin typeface="+mn-lt"/>
          <a:ea typeface="+mn-ea"/>
          <a:cs typeface="+mn-cs"/>
        </a:defRPr>
      </a:lvl5pPr>
      <a:lvl6pPr marL="2285943">
        <a:defRPr>
          <a:latin typeface="+mn-lt"/>
          <a:ea typeface="+mn-ea"/>
          <a:cs typeface="+mn-cs"/>
        </a:defRPr>
      </a:lvl6pPr>
      <a:lvl7pPr marL="2743131">
        <a:defRPr>
          <a:latin typeface="+mn-lt"/>
          <a:ea typeface="+mn-ea"/>
          <a:cs typeface="+mn-cs"/>
        </a:defRPr>
      </a:lvl7pPr>
      <a:lvl8pPr marL="3200320">
        <a:defRPr>
          <a:latin typeface="+mn-lt"/>
          <a:ea typeface="+mn-ea"/>
          <a:cs typeface="+mn-cs"/>
        </a:defRPr>
      </a:lvl8pPr>
      <a:lvl9pPr marL="365750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189">
        <a:defRPr>
          <a:latin typeface="+mn-lt"/>
          <a:ea typeface="+mn-ea"/>
          <a:cs typeface="+mn-cs"/>
        </a:defRPr>
      </a:lvl2pPr>
      <a:lvl3pPr marL="914377">
        <a:defRPr>
          <a:latin typeface="+mn-lt"/>
          <a:ea typeface="+mn-ea"/>
          <a:cs typeface="+mn-cs"/>
        </a:defRPr>
      </a:lvl3pPr>
      <a:lvl4pPr marL="1371566">
        <a:defRPr>
          <a:latin typeface="+mn-lt"/>
          <a:ea typeface="+mn-ea"/>
          <a:cs typeface="+mn-cs"/>
        </a:defRPr>
      </a:lvl4pPr>
      <a:lvl5pPr marL="1828754">
        <a:defRPr>
          <a:latin typeface="+mn-lt"/>
          <a:ea typeface="+mn-ea"/>
          <a:cs typeface="+mn-cs"/>
        </a:defRPr>
      </a:lvl5pPr>
      <a:lvl6pPr marL="2285943">
        <a:defRPr>
          <a:latin typeface="+mn-lt"/>
          <a:ea typeface="+mn-ea"/>
          <a:cs typeface="+mn-cs"/>
        </a:defRPr>
      </a:lvl6pPr>
      <a:lvl7pPr marL="2743131">
        <a:defRPr>
          <a:latin typeface="+mn-lt"/>
          <a:ea typeface="+mn-ea"/>
          <a:cs typeface="+mn-cs"/>
        </a:defRPr>
      </a:lvl7pPr>
      <a:lvl8pPr marL="3200320">
        <a:defRPr>
          <a:latin typeface="+mn-lt"/>
          <a:ea typeface="+mn-ea"/>
          <a:cs typeface="+mn-cs"/>
        </a:defRPr>
      </a:lvl8pPr>
      <a:lvl9pPr marL="3657509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Billy%20Blu%20-%20Marco%20Sentieri.mp4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Potere%20alla%20parola_Cyberbullismo.mp4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tif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tiff"/><Relationship Id="rId4" Type="http://schemas.openxmlformats.org/officeDocument/2006/relationships/image" Target="../media/image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9620" y="3405361"/>
            <a:ext cx="7104760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ts val="2700"/>
              </a:lnSpc>
            </a:pPr>
            <a:r>
              <a:rPr lang="it-IT" sz="2400" b="1" cap="all" spc="-5" dirty="0">
                <a:solidFill>
                  <a:srgbClr val="585858"/>
                </a:solidFill>
                <a:latin typeface="Lucida Sans"/>
                <a:cs typeface="Lucida Sans"/>
              </a:rPr>
              <a:t>#EDUCHIAMOCIAPREVENIRE</a:t>
            </a:r>
            <a:endParaRPr sz="2400" dirty="0">
              <a:latin typeface="Lucida Sans"/>
              <a:cs typeface="Lucida Sans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377E99FB-2097-DF45-A9B5-2279BDB65314}"/>
              </a:ext>
            </a:extLst>
          </p:cNvPr>
          <p:cNvSpPr txBox="1"/>
          <p:nvPr/>
        </p:nvSpPr>
        <p:spPr>
          <a:xfrm>
            <a:off x="931228" y="4007507"/>
            <a:ext cx="7104760" cy="17312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ts val="2700"/>
              </a:lnSpc>
            </a:pPr>
            <a:r>
              <a:rPr lang="it-IT" sz="2400" b="1" spc="-5" dirty="0">
                <a:solidFill>
                  <a:srgbClr val="585858"/>
                </a:solidFill>
                <a:latin typeface="Lucida Sans"/>
                <a:cs typeface="Lucida Sans"/>
              </a:rPr>
              <a:t>III incontro</a:t>
            </a:r>
          </a:p>
          <a:p>
            <a:pPr marL="12700" marR="5080" algn="ctr">
              <a:lnSpc>
                <a:spcPts val="2700"/>
              </a:lnSpc>
            </a:pPr>
            <a:endParaRPr lang="it-IT" sz="2400" b="1" spc="-5" dirty="0">
              <a:solidFill>
                <a:srgbClr val="585858"/>
              </a:solidFill>
              <a:latin typeface="Lucida Sans"/>
              <a:cs typeface="Lucida Sans"/>
            </a:endParaRPr>
          </a:p>
          <a:p>
            <a:pPr marL="12700" marR="5080" algn="ctr">
              <a:lnSpc>
                <a:spcPts val="2700"/>
              </a:lnSpc>
            </a:pPr>
            <a:r>
              <a:rPr lang="it-IT" sz="2400" b="1" spc="-5" dirty="0">
                <a:solidFill>
                  <a:srgbClr val="585858"/>
                </a:solidFill>
                <a:latin typeface="Lucida Sans"/>
                <a:cs typeface="Lucida Sans"/>
              </a:rPr>
              <a:t>27 febbraio 2019</a:t>
            </a:r>
          </a:p>
          <a:p>
            <a:pPr marL="12700" marR="5080" algn="ctr">
              <a:lnSpc>
                <a:spcPts val="2700"/>
              </a:lnSpc>
            </a:pPr>
            <a:endParaRPr lang="it-IT" sz="2400" b="1" spc="-5" dirty="0">
              <a:solidFill>
                <a:srgbClr val="585858"/>
              </a:solidFill>
              <a:latin typeface="Lucida Sans"/>
              <a:cs typeface="Lucida Sans"/>
            </a:endParaRPr>
          </a:p>
          <a:p>
            <a:pPr marL="12700" marR="5080" algn="ctr">
              <a:lnSpc>
                <a:spcPts val="2700"/>
              </a:lnSpc>
            </a:pPr>
            <a:r>
              <a:rPr lang="it-IT" sz="2400" b="1" spc="-5" dirty="0">
                <a:solidFill>
                  <a:srgbClr val="585858"/>
                </a:solidFill>
                <a:latin typeface="Lucida Sans"/>
                <a:cs typeface="Lucida Sans"/>
              </a:rPr>
              <a:t>08.15 – 10.15</a:t>
            </a:r>
            <a:endParaRPr lang="it-IT" sz="2400" dirty="0">
              <a:latin typeface="Lucida Sans"/>
              <a:cs typeface="Lucida Sans"/>
            </a:endParaRPr>
          </a:p>
        </p:txBody>
      </p:sp>
      <p:pic>
        <p:nvPicPr>
          <p:cNvPr id="12" name="Immagine 11" descr="Immagine che contiene giocattolo&#10;&#10;Descrizione generata automaticamente">
            <a:extLst>
              <a:ext uri="{FF2B5EF4-FFF2-40B4-BE49-F238E27FC236}">
                <a16:creationId xmlns:a16="http://schemas.microsoft.com/office/drawing/2014/main" id="{F8944854-7725-6249-8168-1B93D9DC09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07" b="29424"/>
          <a:stretch/>
        </p:blipFill>
        <p:spPr>
          <a:xfrm>
            <a:off x="3505200" y="1539048"/>
            <a:ext cx="2133600" cy="1617589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9510AA59-B7C9-434C-959C-D672184CF24F}"/>
              </a:ext>
            </a:extLst>
          </p:cNvPr>
          <p:cNvSpPr/>
          <p:nvPr/>
        </p:nvSpPr>
        <p:spPr>
          <a:xfrm>
            <a:off x="-23812" y="6248401"/>
            <a:ext cx="9167813" cy="6143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A cura del </a:t>
            </a:r>
            <a:r>
              <a:rPr lang="it-IT" dirty="0" err="1"/>
              <a:t>Dott.re</a:t>
            </a:r>
            <a:r>
              <a:rPr lang="it-IT" dirty="0"/>
              <a:t> Marco Marras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86F49E7-1177-CE47-B160-A5F440CF85BE}"/>
              </a:ext>
            </a:extLst>
          </p:cNvPr>
          <p:cNvSpPr/>
          <p:nvPr/>
        </p:nvSpPr>
        <p:spPr>
          <a:xfrm>
            <a:off x="1" y="0"/>
            <a:ext cx="9144000" cy="153904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9100FC8C-698C-454B-8918-097D8A4B46AC}"/>
              </a:ext>
            </a:extLst>
          </p:cNvPr>
          <p:cNvSpPr/>
          <p:nvPr/>
        </p:nvSpPr>
        <p:spPr>
          <a:xfrm>
            <a:off x="-23813" y="-4763"/>
            <a:ext cx="9191626" cy="6143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E47C54FF-97E2-084F-8EE1-FEE75F461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DOVE SIAMO RIMASTI</a:t>
            </a:r>
          </a:p>
        </p:txBody>
      </p:sp>
    </p:spTree>
    <p:extLst>
      <p:ext uri="{BB962C8B-B14F-4D97-AF65-F5344CB8AC3E}">
        <p14:creationId xmlns:p14="http://schemas.microsoft.com/office/powerpoint/2010/main" val="4028255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E47C54FF-97E2-084F-8EE1-FEE75F461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DOVE SIAMO RIMASTI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FE468505-27DA-9345-BE2B-70C0C55E5D4E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i="1" kern="0" dirty="0">
                <a:solidFill>
                  <a:sysClr val="windowText" lastClr="000000"/>
                </a:solidFill>
                <a:sym typeface="Wingdings" pitchFamily="2" charset="2"/>
              </a:rPr>
              <a:t>BISOGNA PARLARE</a:t>
            </a:r>
          </a:p>
          <a:p>
            <a:endParaRPr lang="it-IT" b="1" i="1" kern="0" dirty="0">
              <a:solidFill>
                <a:sysClr val="windowText" lastClr="000000"/>
              </a:solidFill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941851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E47C54FF-97E2-084F-8EE1-FEE75F461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DOVE SIAMO RIMASTI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FE468505-27DA-9345-BE2B-70C0C55E5D4E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i="1" kern="0" dirty="0">
                <a:solidFill>
                  <a:sysClr val="windowText" lastClr="000000"/>
                </a:solidFill>
                <a:sym typeface="Wingdings" pitchFamily="2" charset="2"/>
              </a:rPr>
              <a:t>BISOGNA PARLARE</a:t>
            </a:r>
          </a:p>
          <a:p>
            <a:endParaRPr lang="it-IT" b="1" i="1" kern="0" dirty="0">
              <a:solidFill>
                <a:sysClr val="windowText" lastClr="000000"/>
              </a:solidFill>
              <a:sym typeface="Wingdings" pitchFamily="2" charset="2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555C3336-E23F-E84A-A170-F93CF3DEF1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3275" y="2599138"/>
            <a:ext cx="4997450" cy="314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511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DOVE SIAMO RIMASTI</a:t>
            </a:r>
          </a:p>
        </p:txBody>
      </p:sp>
      <p:sp>
        <p:nvSpPr>
          <p:cNvPr id="6" name="Segnaposto testo 1">
            <a:extLst>
              <a:ext uri="{FF2B5EF4-FFF2-40B4-BE49-F238E27FC236}">
                <a16:creationId xmlns:a16="http://schemas.microsoft.com/office/drawing/2014/main" id="{209D6CF5-2981-8F40-8B1A-9D20A88E987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i="1" kern="0" dirty="0">
                <a:solidFill>
                  <a:sysClr val="windowText" lastClr="000000"/>
                </a:solidFill>
                <a:sym typeface="Wingdings" pitchFamily="2" charset="2"/>
              </a:rPr>
              <a:t>Definizione di bullismo</a:t>
            </a:r>
          </a:p>
          <a:p>
            <a:endParaRPr lang="it-IT" b="1" i="1" kern="0" dirty="0">
              <a:solidFill>
                <a:sysClr val="windowText" lastClr="000000"/>
              </a:solidFill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902467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DOVE SIAMO RIMASTI</a:t>
            </a:r>
          </a:p>
        </p:txBody>
      </p:sp>
      <p:sp>
        <p:nvSpPr>
          <p:cNvPr id="6" name="Segnaposto testo 1">
            <a:extLst>
              <a:ext uri="{FF2B5EF4-FFF2-40B4-BE49-F238E27FC236}">
                <a16:creationId xmlns:a16="http://schemas.microsoft.com/office/drawing/2014/main" id="{209D6CF5-2981-8F40-8B1A-9D20A88E987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i="1" kern="0" dirty="0">
                <a:solidFill>
                  <a:sysClr val="windowText" lastClr="000000"/>
                </a:solidFill>
                <a:sym typeface="Wingdings" pitchFamily="2" charset="2"/>
              </a:rPr>
              <a:t>Definizione di bullismo</a:t>
            </a:r>
          </a:p>
          <a:p>
            <a:endParaRPr lang="it-IT" b="1" i="1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algn="l"/>
            <a:r>
              <a:rPr lang="it-IT" i="1" kern="0" dirty="0">
                <a:solidFill>
                  <a:sysClr val="windowText" lastClr="000000"/>
                </a:solidFill>
              </a:rPr>
              <a:t>Il bullismo è un comportamento aggressivo, intenzionale e volontario dato che il bullo attua dei comportamenti fisici, verbali o psicologici verso un'altra persona con lo scopo di arrecargli danno o disagio. Nel fenomeno è presente la persistenza e la ripetitività delle prepotenze nel corso del tempo e, infatti, quest’ultime, sono spesso il risultato di una pianificazione cognitiva complessa da parte del bullo e dei suoi aiutanti. Il bullo si può avvalere di complici e, l’atto compiuto, molto spesso non viene riferito perché sia la vittima che gli spettatori hanno paura a riferire.</a:t>
            </a:r>
          </a:p>
        </p:txBody>
      </p:sp>
    </p:spTree>
    <p:extLst>
      <p:ext uri="{BB962C8B-B14F-4D97-AF65-F5344CB8AC3E}">
        <p14:creationId xmlns:p14="http://schemas.microsoft.com/office/powerpoint/2010/main" val="3710608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DOVE SIAMO RIMASTI</a:t>
            </a:r>
          </a:p>
        </p:txBody>
      </p:sp>
      <p:sp>
        <p:nvSpPr>
          <p:cNvPr id="6" name="Segnaposto testo 1">
            <a:extLst>
              <a:ext uri="{FF2B5EF4-FFF2-40B4-BE49-F238E27FC236}">
                <a16:creationId xmlns:a16="http://schemas.microsoft.com/office/drawing/2014/main" id="{209D6CF5-2981-8F40-8B1A-9D20A88E987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I ruoli delle persone coinvolte</a:t>
            </a:r>
          </a:p>
        </p:txBody>
      </p:sp>
    </p:spTree>
    <p:extLst>
      <p:ext uri="{BB962C8B-B14F-4D97-AF65-F5344CB8AC3E}">
        <p14:creationId xmlns:p14="http://schemas.microsoft.com/office/powerpoint/2010/main" val="862683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DOVE SIAMO RIMASTI</a:t>
            </a:r>
          </a:p>
        </p:txBody>
      </p:sp>
      <p:sp>
        <p:nvSpPr>
          <p:cNvPr id="6" name="Segnaposto testo 1">
            <a:extLst>
              <a:ext uri="{FF2B5EF4-FFF2-40B4-BE49-F238E27FC236}">
                <a16:creationId xmlns:a16="http://schemas.microsoft.com/office/drawing/2014/main" id="{209D6CF5-2981-8F40-8B1A-9D20A88E987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I ruoli delle persone coinvolte</a:t>
            </a: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r>
              <a:rPr lang="it-IT" sz="2800" i="1" kern="0" dirty="0">
                <a:solidFill>
                  <a:sysClr val="windowText" lastClr="000000"/>
                </a:solidFill>
              </a:rPr>
              <a:t>BULLO</a:t>
            </a:r>
          </a:p>
          <a:p>
            <a:pPr algn="l"/>
            <a:br>
              <a:rPr lang="it-IT" sz="2800" i="1" kern="0" dirty="0">
                <a:solidFill>
                  <a:sysClr val="windowText" lastClr="000000"/>
                </a:solidFill>
              </a:rPr>
            </a:br>
            <a:endParaRPr lang="it-IT" sz="2800" i="1" kern="0" dirty="0">
              <a:solidFill>
                <a:sysClr val="windowText" lastClr="000000"/>
              </a:solidFill>
            </a:endParaRPr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859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DOVE SIAMO RIMASTI</a:t>
            </a:r>
          </a:p>
        </p:txBody>
      </p:sp>
      <p:sp>
        <p:nvSpPr>
          <p:cNvPr id="6" name="Segnaposto testo 1">
            <a:extLst>
              <a:ext uri="{FF2B5EF4-FFF2-40B4-BE49-F238E27FC236}">
                <a16:creationId xmlns:a16="http://schemas.microsoft.com/office/drawing/2014/main" id="{209D6CF5-2981-8F40-8B1A-9D20A88E987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I ruoli delle persone coinvolte</a:t>
            </a: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r>
              <a:rPr lang="it-IT" sz="2800" i="1" kern="0" dirty="0">
                <a:solidFill>
                  <a:sysClr val="windowText" lastClr="000000"/>
                </a:solidFill>
              </a:rPr>
              <a:t>BULLO</a:t>
            </a:r>
          </a:p>
          <a:p>
            <a:pPr algn="l"/>
            <a:br>
              <a:rPr lang="it-IT" sz="2800" i="1" kern="0" dirty="0">
                <a:solidFill>
                  <a:sysClr val="windowText" lastClr="000000"/>
                </a:solidFill>
              </a:rPr>
            </a:br>
            <a:r>
              <a:rPr lang="it-IT" sz="2800" i="1" kern="0" dirty="0">
                <a:solidFill>
                  <a:sysClr val="windowText" lastClr="000000"/>
                </a:solidFill>
              </a:rPr>
              <a:t>VITTIMA</a:t>
            </a:r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757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DOVE SIAMO RIMASTI</a:t>
            </a:r>
          </a:p>
        </p:txBody>
      </p:sp>
      <p:sp>
        <p:nvSpPr>
          <p:cNvPr id="6" name="Segnaposto testo 1">
            <a:extLst>
              <a:ext uri="{FF2B5EF4-FFF2-40B4-BE49-F238E27FC236}">
                <a16:creationId xmlns:a16="http://schemas.microsoft.com/office/drawing/2014/main" id="{209D6CF5-2981-8F40-8B1A-9D20A88E987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I ruoli delle persone coinvolte</a:t>
            </a: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r>
              <a:rPr lang="it-IT" sz="2800" i="1" kern="0" dirty="0">
                <a:solidFill>
                  <a:sysClr val="windowText" lastClr="000000"/>
                </a:solidFill>
              </a:rPr>
              <a:t>BULLO</a:t>
            </a:r>
          </a:p>
          <a:p>
            <a:pPr algn="l"/>
            <a:br>
              <a:rPr lang="it-IT" sz="2800" i="1" kern="0" dirty="0">
                <a:solidFill>
                  <a:sysClr val="windowText" lastClr="000000"/>
                </a:solidFill>
              </a:rPr>
            </a:br>
            <a:r>
              <a:rPr lang="it-IT" sz="2800" i="1" kern="0" dirty="0">
                <a:solidFill>
                  <a:sysClr val="windowText" lastClr="000000"/>
                </a:solidFill>
              </a:rPr>
              <a:t>VITTIMA</a:t>
            </a:r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  <a:p>
            <a:pPr algn="l"/>
            <a:r>
              <a:rPr lang="it-IT" sz="2800" i="1" kern="0" dirty="0">
                <a:solidFill>
                  <a:sysClr val="windowText" lastClr="000000"/>
                </a:solidFill>
              </a:rPr>
              <a:t>SPETTATORI</a:t>
            </a:r>
          </a:p>
        </p:txBody>
      </p:sp>
    </p:spTree>
    <p:extLst>
      <p:ext uri="{BB962C8B-B14F-4D97-AF65-F5344CB8AC3E}">
        <p14:creationId xmlns:p14="http://schemas.microsoft.com/office/powerpoint/2010/main" val="8185338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INIZIAMO COSÌ</a:t>
            </a:r>
          </a:p>
        </p:txBody>
      </p:sp>
    </p:spTree>
    <p:extLst>
      <p:ext uri="{BB962C8B-B14F-4D97-AF65-F5344CB8AC3E}">
        <p14:creationId xmlns:p14="http://schemas.microsoft.com/office/powerpoint/2010/main" val="17928633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INIZIAMO COSÌ</a:t>
            </a:r>
          </a:p>
        </p:txBody>
      </p:sp>
      <p:pic>
        <p:nvPicPr>
          <p:cNvPr id="4" name="Immagine 3" descr="Immagine che contiene finestra, interni, cucina, schermo&#10;&#10;Descrizione generata automaticamente">
            <a:hlinkClick r:id="rId3"/>
            <a:extLst>
              <a:ext uri="{FF2B5EF4-FFF2-40B4-BE49-F238E27FC236}">
                <a16:creationId xmlns:a16="http://schemas.microsoft.com/office/drawing/2014/main" id="{AE615B4B-B097-B344-9996-7DB22056A0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 b="18217"/>
          <a:stretch/>
        </p:blipFill>
        <p:spPr>
          <a:xfrm>
            <a:off x="640080" y="2209800"/>
            <a:ext cx="786384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4118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IL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sz="2800" b="1" i="1" kern="0" dirty="0">
              <a:solidFill>
                <a:sysClr val="windowText" lastClr="000000"/>
              </a:solidFill>
            </a:endParaRPr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8513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IL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Che cos’è il cyberbullismo?</a:t>
            </a:r>
          </a:p>
          <a:p>
            <a:pPr algn="l"/>
            <a:endParaRPr lang="it-IT" sz="2800" b="1" i="1" kern="0" dirty="0">
              <a:solidFill>
                <a:sysClr val="windowText" lastClr="000000"/>
              </a:solidFill>
            </a:endParaRPr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7423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IL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Che cos’è il cyberbullismo?</a:t>
            </a:r>
          </a:p>
          <a:p>
            <a:pPr algn="l"/>
            <a:endParaRPr lang="it-IT" sz="2800" b="1" i="1" kern="0" dirty="0">
              <a:solidFill>
                <a:sysClr val="windowText" lastClr="000000"/>
              </a:solidFill>
            </a:endParaRPr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</p:txBody>
      </p:sp>
      <p:pic>
        <p:nvPicPr>
          <p:cNvPr id="6" name="Immagine 5" descr="Immagine che contiene sedendo, luce, tavolo, rosso&#10;&#10;Descrizione generata automaticamente">
            <a:extLst>
              <a:ext uri="{FF2B5EF4-FFF2-40B4-BE49-F238E27FC236}">
                <a16:creationId xmlns:a16="http://schemas.microsoft.com/office/drawing/2014/main" id="{12F0C9FF-2676-E34A-A38D-4422BF5F0F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427" y="2590800"/>
            <a:ext cx="3276600" cy="245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1844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IL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Che cos’è il cyberbullismo?</a:t>
            </a:r>
          </a:p>
          <a:p>
            <a:pPr algn="l"/>
            <a:endParaRPr lang="it-IT" sz="2800" b="1" i="1" kern="0" dirty="0">
              <a:solidFill>
                <a:sysClr val="windowText" lastClr="000000"/>
              </a:solidFill>
            </a:endParaRPr>
          </a:p>
          <a:p>
            <a:r>
              <a:rPr lang="it-IT" dirty="0"/>
              <a:t>È il termine che indica atti di </a:t>
            </a:r>
            <a:endParaRPr lang="it-IT" sz="2800" dirty="0"/>
          </a:p>
          <a:p>
            <a:r>
              <a:rPr lang="it-IT" dirty="0"/>
              <a:t>vessazione, umiliazione, molestia,</a:t>
            </a:r>
          </a:p>
          <a:p>
            <a:r>
              <a:rPr lang="it-IT" dirty="0"/>
              <a:t>diffamazione, azioni aggressive indirette</a:t>
            </a:r>
          </a:p>
          <a:p>
            <a:r>
              <a:rPr lang="it-IT" dirty="0"/>
              <a:t>effettuati tramite mezzi elettronici come </a:t>
            </a:r>
          </a:p>
          <a:p>
            <a:r>
              <a:rPr lang="it-IT" dirty="0"/>
              <a:t>l’e-mail, la messaggistica istantanea, </a:t>
            </a:r>
          </a:p>
          <a:p>
            <a:r>
              <a:rPr lang="it-IT" dirty="0"/>
              <a:t>i social network, i blog, i telefoni cellulari, </a:t>
            </a:r>
          </a:p>
          <a:p>
            <a:r>
              <a:rPr lang="it-IT" dirty="0"/>
              <a:t>i cercapersone e/o i siti web. </a:t>
            </a:r>
            <a:endParaRPr lang="it-IT" sz="2800" dirty="0"/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</p:txBody>
      </p:sp>
      <p:pic>
        <p:nvPicPr>
          <p:cNvPr id="6" name="Immagine 5" descr="Immagine che contiene sedendo, luce, tavolo, rosso&#10;&#10;Descrizione generata automaticamente">
            <a:extLst>
              <a:ext uri="{FF2B5EF4-FFF2-40B4-BE49-F238E27FC236}">
                <a16:creationId xmlns:a16="http://schemas.microsoft.com/office/drawing/2014/main" id="{12F0C9FF-2676-E34A-A38D-4422BF5F0F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427" y="2590800"/>
            <a:ext cx="3276600" cy="245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0417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IL CYBERBULLISMO</a:t>
            </a:r>
          </a:p>
        </p:txBody>
      </p:sp>
    </p:spTree>
    <p:extLst>
      <p:ext uri="{BB962C8B-B14F-4D97-AF65-F5344CB8AC3E}">
        <p14:creationId xmlns:p14="http://schemas.microsoft.com/office/powerpoint/2010/main" val="16215374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IL CYBERBULLISMO</a:t>
            </a:r>
          </a:p>
        </p:txBody>
      </p:sp>
      <p:pic>
        <p:nvPicPr>
          <p:cNvPr id="3" name="Immagine 2" descr="Immagine che contiene esterni, sedendo, ombrello, aperto&#10;&#10;Descrizione generata automaticamente">
            <a:hlinkClick r:id="rId3"/>
            <a:extLst>
              <a:ext uri="{FF2B5EF4-FFF2-40B4-BE49-F238E27FC236}">
                <a16:creationId xmlns:a16="http://schemas.microsoft.com/office/drawing/2014/main" id="{71D48CA6-DA69-3048-A351-AF01F7103E2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0" b="4667"/>
          <a:stretch/>
        </p:blipFill>
        <p:spPr>
          <a:xfrm>
            <a:off x="1239021" y="1981200"/>
            <a:ext cx="6665957" cy="3721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1098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LE CARATTERISTICHE DEL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0029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LE CARATTERISTICHE DEL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Anonimato virtuale</a:t>
            </a: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7673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LE CARATTERISTICHE DEL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Anonimato virtuale</a:t>
            </a: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787C7C6D-0CE4-7542-9D1E-AB2073800B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4945" y="2209800"/>
            <a:ext cx="38227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8012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LE CARATTERISTICHE DEL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Anonimato virtuale</a:t>
            </a: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Assenza di relazione face to face</a:t>
            </a: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9707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LE CARATTERISTICHE DEL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Anonimato virtuale</a:t>
            </a: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Assenza di relazione face to face</a:t>
            </a: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9C8F980A-D6E1-2F46-AC16-2A68E7C626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209800"/>
            <a:ext cx="3616096" cy="2459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0515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LE CARATTERISTICHE DEL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Anonimato virtuale</a:t>
            </a: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Assenza di relazione face to face</a:t>
            </a: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Assenza di limiti di spazio e di tempo</a:t>
            </a: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2360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LE CARATTERISTICHE DEL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Anonimato virtuale</a:t>
            </a: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Assenza di relazione face to face</a:t>
            </a: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Assenza di limiti di spazio e di tempo</a:t>
            </a: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C5DA79A-D4E7-2142-8D76-682A811B6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6423" y="2590800"/>
            <a:ext cx="4218214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5380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LE CARATTERISTICHE DEL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Anonimato virtuale</a:t>
            </a: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Assenza di relazione face to face</a:t>
            </a: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Assenza di limiti di spazio e di tempo</a:t>
            </a: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Ripetitività dell’aggressione</a:t>
            </a: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03A430-A6B3-0C48-B197-E91D12C288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382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LE CARATTERISTICHE DEL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Anonimato virtuale</a:t>
            </a: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Assenza di relazione face to face</a:t>
            </a: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Assenza di limiti di spazio e di tempo</a:t>
            </a: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Ripetitività dell’aggressione</a:t>
            </a: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03A430-A6B3-0C48-B197-E91D12C288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AE0A779-2054-6740-A1BB-6482C5D2BC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428653"/>
            <a:ext cx="2065564" cy="20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6033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LE CARATTERISTICHE DEL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Anonimato virtuale</a:t>
            </a: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Assenza di relazione face to face</a:t>
            </a: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Assenza di limiti di spazio e di tempo</a:t>
            </a: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Ripetitività dell’aggressione</a:t>
            </a: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Squilibrio di potere</a:t>
            </a:r>
            <a:endParaRPr lang="it-IT" dirty="0"/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8259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LE CARATTERISTICHE DEL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Anonimato virtuale</a:t>
            </a: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Assenza di relazione face to face</a:t>
            </a: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Assenza di limiti di spazio e di tempo</a:t>
            </a: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Ripetitività dell’aggressione</a:t>
            </a: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Squilibrio di potere</a:t>
            </a:r>
            <a:endParaRPr lang="it-IT" dirty="0"/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EBFC4545-45D0-6448-93A4-7032541752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3365" y="2572533"/>
            <a:ext cx="3568700" cy="227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7004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I PROTAGONISTI DEL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 </a:t>
            </a:r>
            <a:endParaRPr lang="it-IT" dirty="0"/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3870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I PROTAGONISTI DEL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Il cyber bullo</a:t>
            </a: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 </a:t>
            </a:r>
            <a:endParaRPr lang="it-IT" dirty="0"/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6392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I PROTAGONISTI DEL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Il cyber bullo</a:t>
            </a: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 </a:t>
            </a:r>
            <a:endParaRPr lang="it-IT" dirty="0"/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6D8FD11-5FE9-7B40-A948-243A3EFA33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0" y="2280838"/>
            <a:ext cx="42672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7990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I PROTAGONISTI DEL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Il cyber bullo</a:t>
            </a: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r>
              <a:rPr lang="it-IT" dirty="0"/>
              <a:t>Una persone che compie azioni </a:t>
            </a:r>
          </a:p>
          <a:p>
            <a:r>
              <a:rPr lang="it-IT" dirty="0"/>
              <a:t>di prepotenza per ottenere</a:t>
            </a:r>
          </a:p>
          <a:p>
            <a:r>
              <a:rPr lang="it-IT" dirty="0"/>
              <a:t>popolarità̀ all’interno </a:t>
            </a:r>
          </a:p>
          <a:p>
            <a:r>
              <a:rPr lang="it-IT" dirty="0"/>
              <a:t>di un gruppo, per divertimento o </a:t>
            </a:r>
          </a:p>
          <a:p>
            <a:r>
              <a:rPr lang="it-IT" dirty="0"/>
              <a:t>semplicemente per noia. </a:t>
            </a:r>
          </a:p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 </a:t>
            </a:r>
            <a:endParaRPr lang="it-IT" dirty="0"/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6D8FD11-5FE9-7B40-A948-243A3EFA33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0" y="2280838"/>
            <a:ext cx="42672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1524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I PROTAGONISTI DEL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Il cyber bullo</a:t>
            </a: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La cyber vittima </a:t>
            </a:r>
            <a:endParaRPr lang="it-IT" dirty="0"/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8964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I PROTAGONISTI DEL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Il cyber bullo</a:t>
            </a:r>
          </a:p>
          <a:p>
            <a:pPr algn="l"/>
            <a:endParaRPr lang="it-IT" b="1" i="1" kern="0" dirty="0">
              <a:solidFill>
                <a:sysClr val="windowText" lastClr="000000"/>
              </a:solidFill>
            </a:endParaRPr>
          </a:p>
          <a:p>
            <a:pPr algn="l"/>
            <a:r>
              <a:rPr lang="it-IT" b="1" i="1" kern="0" dirty="0">
                <a:solidFill>
                  <a:sysClr val="windowText" lastClr="000000"/>
                </a:solidFill>
              </a:rPr>
              <a:t>La cyber vittima </a:t>
            </a:r>
            <a:endParaRPr lang="it-IT" dirty="0"/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7407BA15-817C-4D43-8E4A-D3648D5138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2397908"/>
            <a:ext cx="3855857" cy="262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9448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I TIPI DI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sz="2800" b="1" i="1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</a:p>
          <a:p>
            <a:pPr algn="l"/>
            <a:endParaRPr lang="it-IT" sz="2800" dirty="0"/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6322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I TIPI DI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sz="2800" b="1" i="1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</a:p>
          <a:p>
            <a:pPr algn="l"/>
            <a:endParaRPr lang="it-IT" sz="2800" dirty="0"/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D7C3770-8008-F543-980E-9B04AAD99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5292" y="2790599"/>
            <a:ext cx="2760770" cy="183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7897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I TIPI DI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</a:rPr>
              <a:t>Flaming </a:t>
            </a:r>
            <a:endParaRPr lang="it-IT" sz="2800" b="1" i="1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</a:p>
          <a:p>
            <a:pPr algn="l"/>
            <a:endParaRPr lang="it-IT" sz="2800" dirty="0"/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D7C3770-8008-F543-980E-9B04AAD99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5292" y="2790599"/>
            <a:ext cx="2760770" cy="183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6840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I TIPI DI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</a:rPr>
              <a:t>Flaming </a:t>
            </a:r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 Irritare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</a:p>
          <a:p>
            <a:pPr algn="l"/>
            <a:endParaRPr lang="it-IT" sz="2800" dirty="0"/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D7C3770-8008-F543-980E-9B04AAD99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5292" y="2790599"/>
            <a:ext cx="2760770" cy="183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4956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I TIPI DI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</a:rPr>
              <a:t>Flaming </a:t>
            </a:r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 Irritare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Harassment 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</a:p>
          <a:p>
            <a:pPr algn="l"/>
            <a:endParaRPr lang="it-IT" sz="2800" dirty="0"/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D7C3770-8008-F543-980E-9B04AAD99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5292" y="2790599"/>
            <a:ext cx="2760770" cy="183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0974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I TIPI DI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</a:rPr>
              <a:t>Flaming </a:t>
            </a:r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 Irritare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Harassment 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</a:p>
          <a:p>
            <a:pPr algn="l"/>
            <a:endParaRPr lang="it-IT" sz="2800" dirty="0"/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D7C3770-8008-F543-980E-9B04AAD99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5292" y="2790599"/>
            <a:ext cx="2760770" cy="183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9179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I TIPI DI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it-IT" sz="2800" b="1" i="1" kern="0" dirty="0">
                <a:solidFill>
                  <a:sysClr val="windowText" lastClr="000000"/>
                </a:solidFill>
              </a:rPr>
              <a:t>Flaming </a:t>
            </a:r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 Irritare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Harassment  Molestia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</a:p>
          <a:p>
            <a:pPr algn="l"/>
            <a:endParaRPr lang="it-IT" sz="2800" dirty="0"/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D7C3770-8008-F543-980E-9B04AAD99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5292" y="2790599"/>
            <a:ext cx="2760770" cy="183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8316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I TIPI DI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it-IT" sz="2800" b="1" i="1" kern="0" dirty="0">
                <a:solidFill>
                  <a:sysClr val="windowText" lastClr="000000"/>
                </a:solidFill>
              </a:rPr>
              <a:t>Flaming </a:t>
            </a:r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 Irritare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Harassment  Molestia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Impersonation 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</a:p>
          <a:p>
            <a:pPr algn="l"/>
            <a:endParaRPr lang="it-IT" sz="2800" dirty="0"/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D7C3770-8008-F543-980E-9B04AAD99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5292" y="2790599"/>
            <a:ext cx="2760770" cy="183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1962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I TIPI DI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it-IT" sz="2800" b="1" i="1" kern="0" dirty="0">
                <a:solidFill>
                  <a:sysClr val="windowText" lastClr="000000"/>
                </a:solidFill>
              </a:rPr>
              <a:t>Flaming </a:t>
            </a:r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 Irritare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Harassment  Molestia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Impersonation 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</a:p>
          <a:p>
            <a:pPr algn="l"/>
            <a:endParaRPr lang="it-IT" sz="2800" dirty="0"/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D7C3770-8008-F543-980E-9B04AAD99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5292" y="2790599"/>
            <a:ext cx="2760770" cy="183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660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I TIPI DI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it-IT" sz="2800" b="1" i="1" kern="0" dirty="0">
                <a:solidFill>
                  <a:sysClr val="windowText" lastClr="000000"/>
                </a:solidFill>
              </a:rPr>
              <a:t>Flaming </a:t>
            </a:r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 Irritare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Harassment  Molestia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Impersonation   Impersonare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</a:p>
          <a:p>
            <a:pPr algn="l"/>
            <a:endParaRPr lang="it-IT" sz="2800" dirty="0"/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D7C3770-8008-F543-980E-9B04AAD99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5292" y="2790599"/>
            <a:ext cx="2760770" cy="183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309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I TIPI DI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it-IT" sz="2800" b="1" i="1" kern="0" dirty="0">
                <a:solidFill>
                  <a:sysClr val="windowText" lastClr="000000"/>
                </a:solidFill>
              </a:rPr>
              <a:t>Flaming </a:t>
            </a:r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 Irritare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Harassment  Molestia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Impersonation   Impersonare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Expousure 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</a:p>
          <a:p>
            <a:pPr algn="l"/>
            <a:endParaRPr lang="it-IT" sz="2800" dirty="0"/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D7C3770-8008-F543-980E-9B04AAD99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5292" y="2790599"/>
            <a:ext cx="2760770" cy="183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997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I TIPI DI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it-IT" sz="2800" b="1" i="1" kern="0" dirty="0">
                <a:solidFill>
                  <a:sysClr val="windowText" lastClr="000000"/>
                </a:solidFill>
              </a:rPr>
              <a:t>Flaming </a:t>
            </a:r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 Irritare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Harassment  Molestia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Impersonation   Impersonare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Expousure 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</a:p>
          <a:p>
            <a:pPr algn="l"/>
            <a:endParaRPr lang="it-IT" sz="2800" dirty="0"/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D7C3770-8008-F543-980E-9B04AAD99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5292" y="2790599"/>
            <a:ext cx="2760770" cy="183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78599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I TIPI DI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it-IT" sz="2800" b="1" i="1" kern="0" dirty="0">
                <a:solidFill>
                  <a:sysClr val="windowText" lastClr="000000"/>
                </a:solidFill>
              </a:rPr>
              <a:t>Flaming </a:t>
            </a:r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 Irritare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Harassment  Molestia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Impersonation   Impersonare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Expousure  Rivelazione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</a:p>
          <a:p>
            <a:pPr algn="l"/>
            <a:endParaRPr lang="it-IT" sz="2800" dirty="0"/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D7C3770-8008-F543-980E-9B04AAD99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5292" y="2790599"/>
            <a:ext cx="2760770" cy="183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8784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I TIPI DI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it-IT" sz="2800" b="1" i="1" kern="0" dirty="0">
                <a:solidFill>
                  <a:sysClr val="windowText" lastClr="000000"/>
                </a:solidFill>
              </a:rPr>
              <a:t>Flaming </a:t>
            </a:r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 Irritare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Harassment  Molestia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Impersonation   Impersonare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Expousure  Rivelazione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Trickery </a:t>
            </a:r>
          </a:p>
          <a:p>
            <a:pPr algn="l"/>
            <a:endParaRPr lang="it-IT" sz="2800" dirty="0"/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D7C3770-8008-F543-980E-9B04AAD99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5292" y="2790599"/>
            <a:ext cx="2760770" cy="183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063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I TIPI DI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it-IT" sz="2800" b="1" i="1" kern="0" dirty="0">
                <a:solidFill>
                  <a:sysClr val="windowText" lastClr="000000"/>
                </a:solidFill>
              </a:rPr>
              <a:t>Flaming </a:t>
            </a:r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 Irritare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Harassment  Molestia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Impersonation   Impersonare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Expousure  Rivelazione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Trickery </a:t>
            </a:r>
          </a:p>
          <a:p>
            <a:pPr algn="l"/>
            <a:endParaRPr lang="it-IT" sz="2800" dirty="0"/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D7C3770-8008-F543-980E-9B04AAD99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5292" y="2790599"/>
            <a:ext cx="2760770" cy="183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02184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I TIPI DI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it-IT" sz="2800" b="1" i="1" kern="0" dirty="0">
                <a:solidFill>
                  <a:sysClr val="windowText" lastClr="000000"/>
                </a:solidFill>
              </a:rPr>
              <a:t>Flaming </a:t>
            </a:r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 Irritare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Harassment  Molestia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Impersonation   Impersonare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Expousure  Rivelazione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Trickery  Inganno</a:t>
            </a:r>
          </a:p>
          <a:p>
            <a:pPr algn="l"/>
            <a:endParaRPr lang="it-IT" sz="2800" dirty="0"/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D7C3770-8008-F543-980E-9B04AAD99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5292" y="2790599"/>
            <a:ext cx="2760770" cy="183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3460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I TIPI DI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it-IT" sz="2800" b="1" i="1" kern="0" dirty="0">
                <a:solidFill>
                  <a:sysClr val="windowText" lastClr="000000"/>
                </a:solidFill>
              </a:rPr>
              <a:t>Flaming </a:t>
            </a:r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 Irritare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Harassment  Molestia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Impersonation   Impersonare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Expousure  Rivelazione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Trickery  Inganno</a:t>
            </a:r>
          </a:p>
          <a:p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Denigrazione</a:t>
            </a:r>
          </a:p>
          <a:p>
            <a:pPr algn="l"/>
            <a:endParaRPr lang="it-IT" sz="2800" dirty="0"/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D7C3770-8008-F543-980E-9B04AAD99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5292" y="2790599"/>
            <a:ext cx="2760770" cy="183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03911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I TIPI DI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it-IT" sz="2800" b="1" i="1" kern="0" dirty="0">
                <a:solidFill>
                  <a:sysClr val="windowText" lastClr="000000"/>
                </a:solidFill>
              </a:rPr>
              <a:t>Flaming </a:t>
            </a:r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 Irritare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Harassment  Molestia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Impersonation   Impersonare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Expousure  Rivelazione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Trickery  Inganno</a:t>
            </a:r>
          </a:p>
          <a:p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Denigrazione</a:t>
            </a:r>
          </a:p>
          <a:p>
            <a:pPr algn="l"/>
            <a:r>
              <a:rPr lang="it-IT" sz="2800" b="1" i="1" kern="0" dirty="0">
                <a:solidFill>
                  <a:sysClr val="windowText" lastClr="000000"/>
                </a:solidFill>
                <a:sym typeface="Wingdings" pitchFamily="2" charset="2"/>
              </a:rPr>
              <a:t>Esclusione</a:t>
            </a:r>
            <a:endParaRPr lang="it-IT" sz="2800" dirty="0"/>
          </a:p>
          <a:p>
            <a:pPr algn="l"/>
            <a:endParaRPr lang="it-IT" sz="2800" i="1" kern="0" dirty="0">
              <a:solidFill>
                <a:sysClr val="windowText" lastClr="000000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D7C3770-8008-F543-980E-9B04AAD99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5292" y="2790599"/>
            <a:ext cx="2760770" cy="183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8646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LE STRATEGIE DI PREVENZIONE DEL BULLISMO E DEL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71582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LE STRATEGIE DI PREVENZIONE DEL BULLISMO E DEL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549363" y="2570868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i="1" dirty="0"/>
              <a:t>NUMERO VERDE ANTIBULLISMO </a:t>
            </a:r>
          </a:p>
          <a:p>
            <a:endParaRPr lang="it-IT" sz="2800" i="1" kern="0" dirty="0">
              <a:solidFill>
                <a:sysClr val="windowText" lastClr="000000"/>
              </a:solidFill>
            </a:endParaRPr>
          </a:p>
          <a:p>
            <a:endParaRPr lang="it-IT" sz="2400" b="1" i="1" kern="0" dirty="0">
              <a:solidFill>
                <a:sysClr val="windowText" lastClr="000000"/>
              </a:solidFill>
            </a:endParaRPr>
          </a:p>
          <a:p>
            <a:endParaRPr lang="it-IT" sz="2400" b="1" i="1" kern="0" dirty="0">
              <a:solidFill>
                <a:sysClr val="windowText" lastClr="000000"/>
              </a:solidFill>
            </a:endParaRPr>
          </a:p>
          <a:p>
            <a:endParaRPr lang="it-IT" i="1" dirty="0"/>
          </a:p>
        </p:txBody>
      </p:sp>
    </p:spTree>
    <p:extLst>
      <p:ext uri="{BB962C8B-B14F-4D97-AF65-F5344CB8AC3E}">
        <p14:creationId xmlns:p14="http://schemas.microsoft.com/office/powerpoint/2010/main" val="290832470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LE STRATEGIE DI PREVENZIONE DEL BULLISMO E DEL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549363" y="2570868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i="1" dirty="0"/>
              <a:t>NUMERO VERDE ANTIBULLISMO </a:t>
            </a:r>
          </a:p>
          <a:p>
            <a:r>
              <a:rPr lang="it-IT" sz="2400" b="1" i="1" dirty="0"/>
              <a:t>800 66 96 96</a:t>
            </a:r>
          </a:p>
          <a:p>
            <a:endParaRPr lang="it-IT" sz="2800" i="1" kern="0" dirty="0">
              <a:solidFill>
                <a:sysClr val="windowText" lastClr="000000"/>
              </a:solidFill>
            </a:endParaRPr>
          </a:p>
          <a:p>
            <a:endParaRPr lang="it-IT" sz="2400" b="1" i="1" kern="0" dirty="0">
              <a:solidFill>
                <a:sysClr val="windowText" lastClr="000000"/>
              </a:solidFill>
            </a:endParaRPr>
          </a:p>
          <a:p>
            <a:endParaRPr lang="it-IT" sz="2400" b="1" i="1" kern="0" dirty="0">
              <a:solidFill>
                <a:sysClr val="windowText" lastClr="000000"/>
              </a:solidFill>
            </a:endParaRPr>
          </a:p>
          <a:p>
            <a:endParaRPr lang="it-IT" i="1" dirty="0"/>
          </a:p>
        </p:txBody>
      </p:sp>
    </p:spTree>
    <p:extLst>
      <p:ext uri="{BB962C8B-B14F-4D97-AF65-F5344CB8AC3E}">
        <p14:creationId xmlns:p14="http://schemas.microsoft.com/office/powerpoint/2010/main" val="320899508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LE STRATEGIE DI PREVENZIONE DEL BULLISMO E DEL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549363" y="2570868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i="1" dirty="0"/>
              <a:t>NUMERO VERDE ANTIBULLISMO </a:t>
            </a:r>
          </a:p>
          <a:p>
            <a:r>
              <a:rPr lang="it-IT" sz="2400" b="1" i="1" dirty="0"/>
              <a:t>800 66 96 96</a:t>
            </a:r>
          </a:p>
          <a:p>
            <a:endParaRPr lang="it-IT" sz="2800" i="1" kern="0" dirty="0">
              <a:solidFill>
                <a:sysClr val="windowText" lastClr="000000"/>
              </a:solidFill>
            </a:endParaRPr>
          </a:p>
          <a:p>
            <a:r>
              <a:rPr lang="it-IT" b="1" i="1" dirty="0"/>
              <a:t>TELEFONO AZZURRO</a:t>
            </a:r>
            <a:r>
              <a:rPr lang="it-IT" b="1" i="1" kern="0" dirty="0">
                <a:solidFill>
                  <a:sysClr val="windowText" lastClr="000000"/>
                </a:solidFill>
              </a:rPr>
              <a:t> </a:t>
            </a:r>
          </a:p>
          <a:p>
            <a:endParaRPr lang="it-IT" sz="2400" b="1" i="1" kern="0" dirty="0">
              <a:solidFill>
                <a:sysClr val="windowText" lastClr="000000"/>
              </a:solidFill>
            </a:endParaRPr>
          </a:p>
          <a:p>
            <a:endParaRPr lang="it-IT" sz="2400" b="1" i="1" kern="0" dirty="0">
              <a:solidFill>
                <a:sysClr val="windowText" lastClr="000000"/>
              </a:solidFill>
            </a:endParaRPr>
          </a:p>
          <a:p>
            <a:endParaRPr lang="it-IT" i="1" dirty="0"/>
          </a:p>
        </p:txBody>
      </p:sp>
    </p:spTree>
    <p:extLst>
      <p:ext uri="{BB962C8B-B14F-4D97-AF65-F5344CB8AC3E}">
        <p14:creationId xmlns:p14="http://schemas.microsoft.com/office/powerpoint/2010/main" val="246174185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LE STRATEGIE DI PREVENZIONE DEL BULLISMO E DEL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549363" y="2570868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i="1" dirty="0"/>
              <a:t>NUMERO VERDE ANTIBULLISMO </a:t>
            </a:r>
          </a:p>
          <a:p>
            <a:r>
              <a:rPr lang="it-IT" sz="2400" b="1" i="1" dirty="0"/>
              <a:t>800 66 96 96</a:t>
            </a:r>
          </a:p>
          <a:p>
            <a:endParaRPr lang="it-IT" sz="2800" i="1" kern="0" dirty="0">
              <a:solidFill>
                <a:sysClr val="windowText" lastClr="000000"/>
              </a:solidFill>
            </a:endParaRPr>
          </a:p>
          <a:p>
            <a:r>
              <a:rPr lang="it-IT" b="1" i="1" dirty="0"/>
              <a:t>TELEFONO AZZURRO</a:t>
            </a:r>
            <a:r>
              <a:rPr lang="it-IT" b="1" i="1" kern="0" dirty="0">
                <a:solidFill>
                  <a:sysClr val="windowText" lastClr="000000"/>
                </a:solidFill>
              </a:rPr>
              <a:t> </a:t>
            </a:r>
          </a:p>
          <a:p>
            <a:r>
              <a:rPr lang="it-IT" sz="2400" b="1" i="1" kern="0" dirty="0">
                <a:solidFill>
                  <a:sysClr val="windowText" lastClr="000000"/>
                </a:solidFill>
              </a:rPr>
              <a:t>114</a:t>
            </a:r>
          </a:p>
          <a:p>
            <a:endParaRPr lang="it-IT" sz="2400" b="1" i="1" kern="0" dirty="0">
              <a:solidFill>
                <a:sysClr val="windowText" lastClr="000000"/>
              </a:solidFill>
            </a:endParaRPr>
          </a:p>
          <a:p>
            <a:endParaRPr lang="it-IT" i="1" dirty="0"/>
          </a:p>
        </p:txBody>
      </p:sp>
    </p:spTree>
    <p:extLst>
      <p:ext uri="{BB962C8B-B14F-4D97-AF65-F5344CB8AC3E}">
        <p14:creationId xmlns:p14="http://schemas.microsoft.com/office/powerpoint/2010/main" val="29025149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LE STRATEGIE DI PREVENZIONE DEL BULLISMO E DEL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549363" y="2570868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i="1" dirty="0"/>
              <a:t>NUMERO VERDE ANTIBULLISMO </a:t>
            </a:r>
          </a:p>
          <a:p>
            <a:r>
              <a:rPr lang="it-IT" sz="2400" b="1" i="1" dirty="0"/>
              <a:t>800 66 96 96</a:t>
            </a:r>
          </a:p>
          <a:p>
            <a:endParaRPr lang="it-IT" sz="2800" i="1" kern="0" dirty="0">
              <a:solidFill>
                <a:sysClr val="windowText" lastClr="000000"/>
              </a:solidFill>
            </a:endParaRPr>
          </a:p>
          <a:p>
            <a:r>
              <a:rPr lang="it-IT" b="1" i="1" dirty="0"/>
              <a:t>TELEFONO AZZURRO</a:t>
            </a:r>
            <a:r>
              <a:rPr lang="it-IT" b="1" i="1" kern="0" dirty="0">
                <a:solidFill>
                  <a:sysClr val="windowText" lastClr="000000"/>
                </a:solidFill>
              </a:rPr>
              <a:t> </a:t>
            </a:r>
          </a:p>
          <a:p>
            <a:r>
              <a:rPr lang="it-IT" sz="2400" b="1" i="1" kern="0" dirty="0">
                <a:solidFill>
                  <a:sysClr val="windowText" lastClr="000000"/>
                </a:solidFill>
              </a:rPr>
              <a:t>114</a:t>
            </a:r>
          </a:p>
          <a:p>
            <a:r>
              <a:rPr lang="it-IT" sz="2400" b="1" i="1" kern="0" dirty="0">
                <a:solidFill>
                  <a:sysClr val="windowText" lastClr="000000"/>
                </a:solidFill>
              </a:rPr>
              <a:t>1 96 96</a:t>
            </a:r>
          </a:p>
          <a:p>
            <a:endParaRPr lang="it-IT" sz="2400" b="1" i="1" kern="0" dirty="0">
              <a:solidFill>
                <a:sysClr val="windowText" lastClr="000000"/>
              </a:solidFill>
            </a:endParaRPr>
          </a:p>
          <a:p>
            <a:endParaRPr lang="it-IT" i="1" dirty="0"/>
          </a:p>
        </p:txBody>
      </p:sp>
    </p:spTree>
    <p:extLst>
      <p:ext uri="{BB962C8B-B14F-4D97-AF65-F5344CB8AC3E}">
        <p14:creationId xmlns:p14="http://schemas.microsoft.com/office/powerpoint/2010/main" val="160925554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LE STRATEGIE DI PREVENZIONE DEL BULLISMO E DEL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549363" y="2570868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i="1" dirty="0"/>
              <a:t>NUMERO VERDE ANTIBULLISMO </a:t>
            </a:r>
          </a:p>
          <a:p>
            <a:r>
              <a:rPr lang="it-IT" sz="2400" b="1" i="1" dirty="0"/>
              <a:t>800 66 96 96</a:t>
            </a:r>
          </a:p>
          <a:p>
            <a:endParaRPr lang="it-IT" sz="2800" i="1" kern="0" dirty="0">
              <a:solidFill>
                <a:sysClr val="windowText" lastClr="000000"/>
              </a:solidFill>
            </a:endParaRPr>
          </a:p>
          <a:p>
            <a:r>
              <a:rPr lang="it-IT" b="1" i="1" dirty="0"/>
              <a:t>TELEFONO AZZURRO</a:t>
            </a:r>
            <a:r>
              <a:rPr lang="it-IT" b="1" i="1" kern="0" dirty="0">
                <a:solidFill>
                  <a:sysClr val="windowText" lastClr="000000"/>
                </a:solidFill>
              </a:rPr>
              <a:t> </a:t>
            </a:r>
          </a:p>
          <a:p>
            <a:r>
              <a:rPr lang="it-IT" sz="2400" b="1" i="1" kern="0" dirty="0">
                <a:solidFill>
                  <a:sysClr val="windowText" lastClr="000000"/>
                </a:solidFill>
              </a:rPr>
              <a:t>114</a:t>
            </a:r>
          </a:p>
          <a:p>
            <a:r>
              <a:rPr lang="it-IT" sz="2400" b="1" i="1" kern="0" dirty="0">
                <a:solidFill>
                  <a:sysClr val="windowText" lastClr="000000"/>
                </a:solidFill>
              </a:rPr>
              <a:t>1 96 96</a:t>
            </a:r>
          </a:p>
          <a:p>
            <a:r>
              <a:rPr lang="it-IT" sz="2400" b="1" i="1" kern="0" dirty="0">
                <a:solidFill>
                  <a:sysClr val="windowText" lastClr="000000"/>
                </a:solidFill>
              </a:rPr>
              <a:t>CHAT</a:t>
            </a:r>
          </a:p>
          <a:p>
            <a:endParaRPr lang="it-IT" i="1" dirty="0"/>
          </a:p>
        </p:txBody>
      </p:sp>
    </p:spTree>
    <p:extLst>
      <p:ext uri="{BB962C8B-B14F-4D97-AF65-F5344CB8AC3E}">
        <p14:creationId xmlns:p14="http://schemas.microsoft.com/office/powerpoint/2010/main" val="119241427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LE STRATEGIE DI PREVENZIONE DEL BULLISMO E DEL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549363" y="2570868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it-IT" b="1" i="1" dirty="0"/>
          </a:p>
          <a:p>
            <a:pPr algn="ctr"/>
            <a:endParaRPr lang="it-IT" sz="3200" b="1" i="1" dirty="0"/>
          </a:p>
          <a:p>
            <a:pPr algn="ctr"/>
            <a:endParaRPr lang="it-IT" sz="3200" b="1" i="1" dirty="0"/>
          </a:p>
          <a:p>
            <a:pPr algn="ctr"/>
            <a:endParaRPr lang="it-IT" sz="3200" b="1" i="1" dirty="0"/>
          </a:p>
          <a:p>
            <a:pPr algn="ctr"/>
            <a:endParaRPr lang="it-IT" b="1" i="1" dirty="0"/>
          </a:p>
        </p:txBody>
      </p:sp>
    </p:spTree>
    <p:extLst>
      <p:ext uri="{BB962C8B-B14F-4D97-AF65-F5344CB8AC3E}">
        <p14:creationId xmlns:p14="http://schemas.microsoft.com/office/powerpoint/2010/main" val="340323841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LE STRATEGIE DI PREVENZIONE DEL BULLISMO E DEL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549363" y="2570868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i="1" dirty="0"/>
              <a:t>... E a scuola ci sono tutele?</a:t>
            </a:r>
          </a:p>
          <a:p>
            <a:endParaRPr lang="it-IT" b="1" i="1" dirty="0"/>
          </a:p>
          <a:p>
            <a:pPr algn="ctr"/>
            <a:endParaRPr lang="it-IT" sz="3200" b="1" i="1" dirty="0"/>
          </a:p>
          <a:p>
            <a:pPr algn="ctr"/>
            <a:endParaRPr lang="it-IT" sz="3200" b="1" i="1" dirty="0"/>
          </a:p>
          <a:p>
            <a:pPr algn="ctr"/>
            <a:endParaRPr lang="it-IT" sz="3200" b="1" i="1" dirty="0"/>
          </a:p>
          <a:p>
            <a:pPr algn="ctr"/>
            <a:endParaRPr lang="it-IT" b="1" i="1" dirty="0"/>
          </a:p>
        </p:txBody>
      </p:sp>
    </p:spTree>
    <p:extLst>
      <p:ext uri="{BB962C8B-B14F-4D97-AF65-F5344CB8AC3E}">
        <p14:creationId xmlns:p14="http://schemas.microsoft.com/office/powerpoint/2010/main" val="171898711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LE STRATEGIE DI PREVENZIONE DEL BULLISMO E DEL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549363" y="2570868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i="1" dirty="0"/>
              <a:t>... E a scuola ci sono tutele?</a:t>
            </a:r>
          </a:p>
          <a:p>
            <a:endParaRPr lang="it-IT" b="1" i="1" dirty="0"/>
          </a:p>
          <a:p>
            <a:pPr algn="ctr"/>
            <a:r>
              <a:rPr lang="it-IT" sz="3200" b="1" i="1" dirty="0"/>
              <a:t>ASSOLUTAMENTE SI</a:t>
            </a:r>
          </a:p>
          <a:p>
            <a:pPr algn="ctr"/>
            <a:endParaRPr lang="it-IT" sz="3200" b="1" i="1" dirty="0"/>
          </a:p>
          <a:p>
            <a:pPr algn="ctr"/>
            <a:endParaRPr lang="it-IT" sz="3200" b="1" i="1" dirty="0"/>
          </a:p>
          <a:p>
            <a:pPr algn="ctr"/>
            <a:endParaRPr lang="it-IT" sz="3200" b="1" i="1" dirty="0"/>
          </a:p>
          <a:p>
            <a:pPr algn="ctr"/>
            <a:endParaRPr lang="it-IT" b="1" i="1" dirty="0"/>
          </a:p>
        </p:txBody>
      </p:sp>
    </p:spTree>
    <p:extLst>
      <p:ext uri="{BB962C8B-B14F-4D97-AF65-F5344CB8AC3E}">
        <p14:creationId xmlns:p14="http://schemas.microsoft.com/office/powerpoint/2010/main" val="270426850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29F955AC-C006-4A46-9549-36B038AC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LE STRATEGIE DI PREVENZIONE DEL BULLISMO E DEL CYBERBULLISMO</a:t>
            </a:r>
          </a:p>
        </p:txBody>
      </p:sp>
      <p:sp>
        <p:nvSpPr>
          <p:cNvPr id="4" name="Segnaposto testo 1">
            <a:extLst>
              <a:ext uri="{FF2B5EF4-FFF2-40B4-BE49-F238E27FC236}">
                <a16:creationId xmlns:a16="http://schemas.microsoft.com/office/drawing/2014/main" id="{DB79EADE-CE92-DB46-AAAB-19BFDF4AD12F}"/>
              </a:ext>
            </a:extLst>
          </p:cNvPr>
          <p:cNvSpPr txBox="1">
            <a:spLocks/>
          </p:cNvSpPr>
          <p:nvPr/>
        </p:nvSpPr>
        <p:spPr>
          <a:xfrm>
            <a:off x="707938" y="2209800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96C21A36-7BA1-8C40-86B4-B9C27FD2B842}"/>
              </a:ext>
            </a:extLst>
          </p:cNvPr>
          <p:cNvSpPr txBox="1">
            <a:spLocks/>
          </p:cNvSpPr>
          <p:nvPr/>
        </p:nvSpPr>
        <p:spPr>
          <a:xfrm>
            <a:off x="549363" y="2570868"/>
            <a:ext cx="7886699" cy="29987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189">
              <a:defRPr>
                <a:latin typeface="+mn-lt"/>
                <a:ea typeface="+mn-ea"/>
                <a:cs typeface="+mn-cs"/>
              </a:defRPr>
            </a:lvl2pPr>
            <a:lvl3pPr marL="914377">
              <a:defRPr>
                <a:latin typeface="+mn-lt"/>
                <a:ea typeface="+mn-ea"/>
                <a:cs typeface="+mn-cs"/>
              </a:defRPr>
            </a:lvl3pPr>
            <a:lvl4pPr marL="1371566">
              <a:defRPr>
                <a:latin typeface="+mn-lt"/>
                <a:ea typeface="+mn-ea"/>
                <a:cs typeface="+mn-cs"/>
              </a:defRPr>
            </a:lvl4pPr>
            <a:lvl5pPr marL="1828754">
              <a:defRPr>
                <a:latin typeface="+mn-lt"/>
                <a:ea typeface="+mn-ea"/>
                <a:cs typeface="+mn-cs"/>
              </a:defRPr>
            </a:lvl5pPr>
            <a:lvl6pPr marL="2285943">
              <a:defRPr>
                <a:latin typeface="+mn-lt"/>
                <a:ea typeface="+mn-ea"/>
                <a:cs typeface="+mn-cs"/>
              </a:defRPr>
            </a:lvl6pPr>
            <a:lvl7pPr marL="2743131">
              <a:defRPr>
                <a:latin typeface="+mn-lt"/>
                <a:ea typeface="+mn-ea"/>
                <a:cs typeface="+mn-cs"/>
              </a:defRPr>
            </a:lvl7pPr>
            <a:lvl8pPr marL="3200320">
              <a:defRPr>
                <a:latin typeface="+mn-lt"/>
                <a:ea typeface="+mn-ea"/>
                <a:cs typeface="+mn-cs"/>
              </a:defRPr>
            </a:lvl8pPr>
            <a:lvl9pPr marL="3657509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i="1" dirty="0"/>
              <a:t>... E a scuola ci sono tutele?</a:t>
            </a:r>
          </a:p>
          <a:p>
            <a:endParaRPr lang="it-IT" b="1" i="1" dirty="0"/>
          </a:p>
          <a:p>
            <a:pPr algn="ctr"/>
            <a:r>
              <a:rPr lang="it-IT" sz="3200" b="1" i="1" dirty="0"/>
              <a:t>ASSOLUTAMENTE SI</a:t>
            </a:r>
          </a:p>
          <a:p>
            <a:pPr algn="ctr"/>
            <a:endParaRPr lang="it-IT" sz="3200" b="1" i="1" dirty="0"/>
          </a:p>
          <a:p>
            <a:pPr algn="ctr"/>
            <a:endParaRPr lang="it-IT" sz="3200" b="1" i="1" dirty="0"/>
          </a:p>
          <a:p>
            <a:pPr algn="ctr"/>
            <a:r>
              <a:rPr lang="it-IT" sz="3200" b="1" i="1" dirty="0" err="1"/>
              <a:t>sportellohelp@itemartini.org</a:t>
            </a:r>
            <a:endParaRPr lang="it-IT" sz="3200" b="1" i="1" dirty="0"/>
          </a:p>
          <a:p>
            <a:pPr algn="ctr"/>
            <a:endParaRPr lang="it-IT" b="1" i="1" dirty="0"/>
          </a:p>
        </p:txBody>
      </p:sp>
    </p:spTree>
    <p:extLst>
      <p:ext uri="{BB962C8B-B14F-4D97-AF65-F5344CB8AC3E}">
        <p14:creationId xmlns:p14="http://schemas.microsoft.com/office/powerpoint/2010/main" val="364459832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2">
            <a:extLst>
              <a:ext uri="{FF2B5EF4-FFF2-40B4-BE49-F238E27FC236}">
                <a16:creationId xmlns:a16="http://schemas.microsoft.com/office/drawing/2014/main" id="{658FE2FB-CC8A-9146-A34A-06D2998ECCB2}"/>
              </a:ext>
            </a:extLst>
          </p:cNvPr>
          <p:cNvSpPr txBox="1">
            <a:spLocks/>
          </p:cNvSpPr>
          <p:nvPr/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2400" b="1" kern="0" dirty="0">
                <a:solidFill>
                  <a:srgbClr val="FF0000"/>
                </a:solidFill>
              </a:rPr>
              <a:t>ORA TOCCA A TE</a:t>
            </a: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87A81C60-2164-9445-9BD4-E307E1862A8E}"/>
              </a:ext>
            </a:extLst>
          </p:cNvPr>
          <p:cNvSpPr txBox="1"/>
          <p:nvPr/>
        </p:nvSpPr>
        <p:spPr>
          <a:xfrm>
            <a:off x="6698983" y="6516279"/>
            <a:ext cx="2918312" cy="282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ts val="2700"/>
              </a:lnSpc>
            </a:pPr>
            <a:r>
              <a:rPr lang="it-IT" sz="800" b="1" cap="all" spc="-5" dirty="0">
                <a:solidFill>
                  <a:srgbClr val="585858"/>
                </a:solidFill>
                <a:latin typeface="Lucida Sans"/>
                <a:cs typeface="Lucida Sans"/>
              </a:rPr>
              <a:t>#EDUCHIAMOCIAPREVENIRE</a:t>
            </a:r>
            <a:endParaRPr sz="800" dirty="0">
              <a:latin typeface="Lucida Sans"/>
              <a:cs typeface="Lucida Sans"/>
            </a:endParaRPr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A1042A34-6919-6548-B04A-03EF71D6BEAD}"/>
              </a:ext>
            </a:extLst>
          </p:cNvPr>
          <p:cNvSpPr/>
          <p:nvPr/>
        </p:nvSpPr>
        <p:spPr>
          <a:xfrm>
            <a:off x="7341371" y="6121598"/>
            <a:ext cx="15240" cy="648335"/>
          </a:xfrm>
          <a:custGeom>
            <a:avLst/>
            <a:gdLst/>
            <a:ahLst/>
            <a:cxnLst/>
            <a:rect l="l" t="t" r="r" b="b"/>
            <a:pathLst>
              <a:path w="15239" h="648334">
                <a:moveTo>
                  <a:pt x="0" y="648281"/>
                </a:moveTo>
                <a:lnTo>
                  <a:pt x="15004" y="648281"/>
                </a:lnTo>
                <a:lnTo>
                  <a:pt x="15004" y="0"/>
                </a:lnTo>
                <a:lnTo>
                  <a:pt x="0" y="0"/>
                </a:lnTo>
                <a:lnTo>
                  <a:pt x="0" y="648281"/>
                </a:lnTo>
                <a:close/>
              </a:path>
            </a:pathLst>
          </a:custGeom>
          <a:solidFill>
            <a:srgbClr val="E6E4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26">
            <a:extLst>
              <a:ext uri="{FF2B5EF4-FFF2-40B4-BE49-F238E27FC236}">
                <a16:creationId xmlns:a16="http://schemas.microsoft.com/office/drawing/2014/main" id="{171951F1-39CE-D146-B1B6-0EDC9E0B4364}"/>
              </a:ext>
            </a:extLst>
          </p:cNvPr>
          <p:cNvSpPr/>
          <p:nvPr/>
        </p:nvSpPr>
        <p:spPr>
          <a:xfrm>
            <a:off x="9012816" y="6121596"/>
            <a:ext cx="15240" cy="648335"/>
          </a:xfrm>
          <a:custGeom>
            <a:avLst/>
            <a:gdLst/>
            <a:ahLst/>
            <a:cxnLst/>
            <a:rect l="l" t="t" r="r" b="b"/>
            <a:pathLst>
              <a:path w="15239" h="648334">
                <a:moveTo>
                  <a:pt x="0" y="648281"/>
                </a:moveTo>
                <a:lnTo>
                  <a:pt x="15004" y="648281"/>
                </a:lnTo>
                <a:lnTo>
                  <a:pt x="15004" y="0"/>
                </a:lnTo>
                <a:lnTo>
                  <a:pt x="0" y="0"/>
                </a:lnTo>
                <a:lnTo>
                  <a:pt x="0" y="648281"/>
                </a:lnTo>
                <a:close/>
              </a:path>
            </a:pathLst>
          </a:custGeom>
          <a:solidFill>
            <a:srgbClr val="E6E4E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Immagine 9" descr="Immagine che contiene disegnando&#10;&#10;Descrizione generata automaticamente">
            <a:extLst>
              <a:ext uri="{FF2B5EF4-FFF2-40B4-BE49-F238E27FC236}">
                <a16:creationId xmlns:a16="http://schemas.microsoft.com/office/drawing/2014/main" id="{1C2C6541-01F7-3541-84D6-E90049196BE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88" r="37934"/>
          <a:stretch/>
        </p:blipFill>
        <p:spPr>
          <a:xfrm>
            <a:off x="7721646" y="5915365"/>
            <a:ext cx="872991" cy="10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71354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A7B3F9C1-A5E6-A64D-95A5-4067E8CBB6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64"/>
          <a:stretch/>
        </p:blipFill>
        <p:spPr>
          <a:xfrm>
            <a:off x="3645904" y="1980978"/>
            <a:ext cx="1852192" cy="762000"/>
          </a:xfrm>
          <a:prstGeom prst="rect">
            <a:avLst/>
          </a:prstGeom>
        </p:spPr>
      </p:pic>
      <p:sp>
        <p:nvSpPr>
          <p:cNvPr id="4" name="Titolo 2">
            <a:extLst>
              <a:ext uri="{FF2B5EF4-FFF2-40B4-BE49-F238E27FC236}">
                <a16:creationId xmlns:a16="http://schemas.microsoft.com/office/drawing/2014/main" id="{658FE2FB-CC8A-9146-A34A-06D2998ECCB2}"/>
              </a:ext>
            </a:extLst>
          </p:cNvPr>
          <p:cNvSpPr txBox="1">
            <a:spLocks/>
          </p:cNvSpPr>
          <p:nvPr/>
        </p:nvSpPr>
        <p:spPr>
          <a:xfrm>
            <a:off x="707937" y="1288365"/>
            <a:ext cx="7886700" cy="368541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2400" b="1" kern="0" dirty="0">
                <a:solidFill>
                  <a:srgbClr val="FF0000"/>
                </a:solidFill>
              </a:rPr>
              <a:t>ORA TOCCA A TE</a:t>
            </a: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513FC25C-A6A6-CF49-AEF0-1562482E9AC5}"/>
              </a:ext>
            </a:extLst>
          </p:cNvPr>
          <p:cNvSpPr txBox="1"/>
          <p:nvPr/>
        </p:nvSpPr>
        <p:spPr>
          <a:xfrm>
            <a:off x="6698983" y="6516279"/>
            <a:ext cx="2918312" cy="282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ts val="2700"/>
              </a:lnSpc>
            </a:pPr>
            <a:r>
              <a:rPr lang="it-IT" sz="800" b="1" cap="all" spc="-5" dirty="0">
                <a:solidFill>
                  <a:srgbClr val="585858"/>
                </a:solidFill>
                <a:latin typeface="Lucida Sans"/>
                <a:cs typeface="Lucida Sans"/>
              </a:rPr>
              <a:t>#EDUCHIAMOCIAPREVENIRE</a:t>
            </a:r>
            <a:endParaRPr sz="800" dirty="0">
              <a:latin typeface="Lucida Sans"/>
              <a:cs typeface="Lucida Sans"/>
            </a:endParaRP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DE44ED31-9892-B644-95C7-CBBE3105DB62}"/>
              </a:ext>
            </a:extLst>
          </p:cNvPr>
          <p:cNvSpPr/>
          <p:nvPr/>
        </p:nvSpPr>
        <p:spPr>
          <a:xfrm>
            <a:off x="7341371" y="6121598"/>
            <a:ext cx="15240" cy="648335"/>
          </a:xfrm>
          <a:custGeom>
            <a:avLst/>
            <a:gdLst/>
            <a:ahLst/>
            <a:cxnLst/>
            <a:rect l="l" t="t" r="r" b="b"/>
            <a:pathLst>
              <a:path w="15239" h="648334">
                <a:moveTo>
                  <a:pt x="0" y="648281"/>
                </a:moveTo>
                <a:lnTo>
                  <a:pt x="15004" y="648281"/>
                </a:lnTo>
                <a:lnTo>
                  <a:pt x="15004" y="0"/>
                </a:lnTo>
                <a:lnTo>
                  <a:pt x="0" y="0"/>
                </a:lnTo>
                <a:lnTo>
                  <a:pt x="0" y="648281"/>
                </a:lnTo>
                <a:close/>
              </a:path>
            </a:pathLst>
          </a:custGeom>
          <a:solidFill>
            <a:srgbClr val="E6E4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26">
            <a:extLst>
              <a:ext uri="{FF2B5EF4-FFF2-40B4-BE49-F238E27FC236}">
                <a16:creationId xmlns:a16="http://schemas.microsoft.com/office/drawing/2014/main" id="{D762E807-4BE8-8C40-A7F1-EE589CF6B8DA}"/>
              </a:ext>
            </a:extLst>
          </p:cNvPr>
          <p:cNvSpPr/>
          <p:nvPr/>
        </p:nvSpPr>
        <p:spPr>
          <a:xfrm>
            <a:off x="9012816" y="6121596"/>
            <a:ext cx="15240" cy="648335"/>
          </a:xfrm>
          <a:custGeom>
            <a:avLst/>
            <a:gdLst/>
            <a:ahLst/>
            <a:cxnLst/>
            <a:rect l="l" t="t" r="r" b="b"/>
            <a:pathLst>
              <a:path w="15239" h="648334">
                <a:moveTo>
                  <a:pt x="0" y="648281"/>
                </a:moveTo>
                <a:lnTo>
                  <a:pt x="15004" y="648281"/>
                </a:lnTo>
                <a:lnTo>
                  <a:pt x="15004" y="0"/>
                </a:lnTo>
                <a:lnTo>
                  <a:pt x="0" y="0"/>
                </a:lnTo>
                <a:lnTo>
                  <a:pt x="0" y="648281"/>
                </a:lnTo>
                <a:close/>
              </a:path>
            </a:pathLst>
          </a:custGeom>
          <a:solidFill>
            <a:srgbClr val="E6E4E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Immagine 8" descr="Immagine che contiene disegnando&#10;&#10;Descrizione generata automaticamente">
            <a:extLst>
              <a:ext uri="{FF2B5EF4-FFF2-40B4-BE49-F238E27FC236}">
                <a16:creationId xmlns:a16="http://schemas.microsoft.com/office/drawing/2014/main" id="{A145906A-8CF4-0F4B-B4B3-2F8B2173017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88" r="37934"/>
          <a:stretch/>
        </p:blipFill>
        <p:spPr>
          <a:xfrm>
            <a:off x="7721646" y="5915365"/>
            <a:ext cx="872991" cy="1060795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A2479A44-7C33-AE43-AB68-AC6EE3D763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8767" y="2776732"/>
            <a:ext cx="2225040" cy="222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23165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0D95CBD3-B2B3-9F4D-809F-B38D6FC0E725}"/>
              </a:ext>
            </a:extLst>
          </p:cNvPr>
          <p:cNvSpPr/>
          <p:nvPr/>
        </p:nvSpPr>
        <p:spPr>
          <a:xfrm>
            <a:off x="0" y="4191000"/>
            <a:ext cx="1155217" cy="2663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object 10"/>
          <p:cNvSpPr/>
          <p:nvPr/>
        </p:nvSpPr>
        <p:spPr>
          <a:xfrm>
            <a:off x="-30480" y="-25014"/>
            <a:ext cx="9250680" cy="1072146"/>
          </a:xfrm>
          <a:custGeom>
            <a:avLst/>
            <a:gdLst/>
            <a:ahLst/>
            <a:cxnLst/>
            <a:rect l="l" t="t" r="r" b="b"/>
            <a:pathLst>
              <a:path w="9144000" h="767080">
                <a:moveTo>
                  <a:pt x="9144000" y="0"/>
                </a:moveTo>
                <a:lnTo>
                  <a:pt x="0" y="0"/>
                </a:lnTo>
                <a:lnTo>
                  <a:pt x="0" y="766909"/>
                </a:lnTo>
                <a:lnTo>
                  <a:pt x="9144000" y="766909"/>
                </a:lnTo>
                <a:lnTo>
                  <a:pt x="9144000" y="0"/>
                </a:lnTo>
                <a:close/>
              </a:path>
            </a:pathLst>
          </a:custGeom>
          <a:solidFill>
            <a:srgbClr val="4F81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55217" y="304803"/>
            <a:ext cx="2782717" cy="4210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object 19"/>
          <p:cNvSpPr/>
          <p:nvPr/>
        </p:nvSpPr>
        <p:spPr>
          <a:xfrm>
            <a:off x="367843" y="228601"/>
            <a:ext cx="588247" cy="5877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CasellaDiTesto 51">
            <a:extLst>
              <a:ext uri="{FF2B5EF4-FFF2-40B4-BE49-F238E27FC236}">
                <a16:creationId xmlns:a16="http://schemas.microsoft.com/office/drawing/2014/main" id="{CC90869C-B230-43C1-86C4-C0CAC6152919}"/>
              </a:ext>
            </a:extLst>
          </p:cNvPr>
          <p:cNvSpPr txBox="1"/>
          <p:nvPr/>
        </p:nvSpPr>
        <p:spPr>
          <a:xfrm>
            <a:off x="3937935" y="2362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24" name="object 2">
            <a:extLst>
              <a:ext uri="{FF2B5EF4-FFF2-40B4-BE49-F238E27FC236}">
                <a16:creationId xmlns:a16="http://schemas.microsoft.com/office/drawing/2014/main" id="{CA334BD1-A68F-044F-ACFA-0D735E20922D}"/>
              </a:ext>
            </a:extLst>
          </p:cNvPr>
          <p:cNvSpPr/>
          <p:nvPr/>
        </p:nvSpPr>
        <p:spPr>
          <a:xfrm>
            <a:off x="8332983" y="6691112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162797"/>
                </a:moveTo>
                <a:lnTo>
                  <a:pt x="0" y="0"/>
                </a:lnTo>
                <a:lnTo>
                  <a:pt x="0" y="162797"/>
                </a:lnTo>
                <a:close/>
              </a:path>
            </a:pathLst>
          </a:custGeom>
          <a:solidFill>
            <a:srgbClr val="B924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3">
            <a:extLst>
              <a:ext uri="{FF2B5EF4-FFF2-40B4-BE49-F238E27FC236}">
                <a16:creationId xmlns:a16="http://schemas.microsoft.com/office/drawing/2014/main" id="{2474AA34-4735-B445-88FE-6D35F38A089C}"/>
              </a:ext>
            </a:extLst>
          </p:cNvPr>
          <p:cNvSpPr/>
          <p:nvPr/>
        </p:nvSpPr>
        <p:spPr>
          <a:xfrm>
            <a:off x="8332983" y="6366533"/>
            <a:ext cx="0" cy="162560"/>
          </a:xfrm>
          <a:custGeom>
            <a:avLst/>
            <a:gdLst/>
            <a:ahLst/>
            <a:cxnLst/>
            <a:rect l="l" t="t" r="r" b="b"/>
            <a:pathLst>
              <a:path h="162559">
                <a:moveTo>
                  <a:pt x="0" y="162551"/>
                </a:moveTo>
                <a:lnTo>
                  <a:pt x="0" y="0"/>
                </a:lnTo>
                <a:lnTo>
                  <a:pt x="0" y="162551"/>
                </a:lnTo>
                <a:close/>
              </a:path>
            </a:pathLst>
          </a:custGeom>
          <a:solidFill>
            <a:srgbClr val="B924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4">
            <a:extLst>
              <a:ext uri="{FF2B5EF4-FFF2-40B4-BE49-F238E27FC236}">
                <a16:creationId xmlns:a16="http://schemas.microsoft.com/office/drawing/2014/main" id="{65D5A61D-A203-3E4E-B424-E7DEDD0ED45D}"/>
              </a:ext>
            </a:extLst>
          </p:cNvPr>
          <p:cNvSpPr/>
          <p:nvPr/>
        </p:nvSpPr>
        <p:spPr>
          <a:xfrm>
            <a:off x="8332983" y="6043971"/>
            <a:ext cx="0" cy="158751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158742"/>
                </a:moveTo>
                <a:lnTo>
                  <a:pt x="0" y="0"/>
                </a:lnTo>
                <a:lnTo>
                  <a:pt x="0" y="158742"/>
                </a:lnTo>
                <a:close/>
              </a:path>
            </a:pathLst>
          </a:custGeom>
          <a:solidFill>
            <a:srgbClr val="B924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2">
            <a:extLst>
              <a:ext uri="{FF2B5EF4-FFF2-40B4-BE49-F238E27FC236}">
                <a16:creationId xmlns:a16="http://schemas.microsoft.com/office/drawing/2014/main" id="{EA0133EF-FF2B-DA4E-B095-E60EAEE4D562}"/>
              </a:ext>
            </a:extLst>
          </p:cNvPr>
          <p:cNvSpPr txBox="1"/>
          <p:nvPr/>
        </p:nvSpPr>
        <p:spPr>
          <a:xfrm>
            <a:off x="1019620" y="3405361"/>
            <a:ext cx="7104760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ts val="2700"/>
              </a:lnSpc>
            </a:pPr>
            <a:r>
              <a:rPr lang="it-IT" sz="2400" b="1" cap="all" spc="-5" dirty="0">
                <a:solidFill>
                  <a:srgbClr val="585858"/>
                </a:solidFill>
                <a:latin typeface="Lucida Sans"/>
                <a:cs typeface="Lucida Sans"/>
              </a:rPr>
              <a:t>#EDUCHIAMOCIAPREVENIRE</a:t>
            </a:r>
            <a:endParaRPr sz="2400" dirty="0">
              <a:latin typeface="Lucida Sans"/>
              <a:cs typeface="Lucida Sans"/>
            </a:endParaRPr>
          </a:p>
        </p:txBody>
      </p:sp>
      <p:pic>
        <p:nvPicPr>
          <p:cNvPr id="18" name="Immagine 17" descr="Immagine che contiene giocattolo&#10;&#10;Descrizione generata automaticamente">
            <a:extLst>
              <a:ext uri="{FF2B5EF4-FFF2-40B4-BE49-F238E27FC236}">
                <a16:creationId xmlns:a16="http://schemas.microsoft.com/office/drawing/2014/main" id="{53C791B0-E6C7-D442-86C2-DF870CC1308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07" b="29424"/>
          <a:stretch/>
        </p:blipFill>
        <p:spPr>
          <a:xfrm>
            <a:off x="3505200" y="1539048"/>
            <a:ext cx="2133600" cy="1617589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F1F4050D-3737-EE41-879D-638EE9133146}"/>
              </a:ext>
            </a:extLst>
          </p:cNvPr>
          <p:cNvSpPr txBox="1"/>
          <p:nvPr/>
        </p:nvSpPr>
        <p:spPr>
          <a:xfrm>
            <a:off x="350258" y="1146142"/>
            <a:ext cx="8363463" cy="9110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b="1" dirty="0"/>
          </a:p>
          <a:p>
            <a:pPr algn="ctr"/>
            <a:endParaRPr lang="it-IT" sz="4400" b="1" dirty="0"/>
          </a:p>
          <a:p>
            <a:pPr algn="ctr"/>
            <a:endParaRPr lang="it-IT" sz="4400" b="1" dirty="0"/>
          </a:p>
          <a:p>
            <a:pPr algn="ctr"/>
            <a:endParaRPr lang="it-IT" sz="4400" b="1" dirty="0"/>
          </a:p>
          <a:p>
            <a:pPr algn="ctr"/>
            <a:endParaRPr lang="it-IT" sz="2400" b="1" dirty="0"/>
          </a:p>
          <a:p>
            <a:pPr algn="ctr"/>
            <a:endParaRPr lang="it-IT" sz="1000" b="1" dirty="0"/>
          </a:p>
          <a:p>
            <a:pPr algn="ctr"/>
            <a:r>
              <a:rPr lang="it-IT" sz="4400" b="1" dirty="0"/>
              <a:t>GRAZIE PER L’ATTENZIONE</a:t>
            </a:r>
          </a:p>
          <a:p>
            <a:pPr algn="ctr"/>
            <a:endParaRPr lang="it-IT" sz="1600" b="1" dirty="0"/>
          </a:p>
          <a:p>
            <a:pPr algn="ctr"/>
            <a:r>
              <a:rPr lang="it-IT" sz="4400" b="1" dirty="0"/>
              <a:t>CI VEDIAMO L’ 11 MARZO 2020</a:t>
            </a:r>
          </a:p>
          <a:p>
            <a:pPr algn="ctr"/>
            <a:endParaRPr lang="it-IT" sz="4400" b="1" dirty="0"/>
          </a:p>
          <a:p>
            <a:endParaRPr lang="it-IT" b="1" dirty="0"/>
          </a:p>
          <a:p>
            <a:endParaRPr lang="it-IT" i="1" dirty="0"/>
          </a:p>
          <a:p>
            <a:endParaRPr lang="it-IT" b="1" dirty="0"/>
          </a:p>
          <a:p>
            <a:endParaRPr lang="it-IT" b="1" dirty="0"/>
          </a:p>
          <a:p>
            <a:endParaRPr lang="it-IT" b="1" dirty="0"/>
          </a:p>
          <a:p>
            <a:endParaRPr lang="it-IT" b="1" dirty="0"/>
          </a:p>
          <a:p>
            <a:endParaRPr lang="it-IT" b="1" dirty="0"/>
          </a:p>
          <a:p>
            <a:endParaRPr lang="it-IT" b="1" dirty="0"/>
          </a:p>
          <a:p>
            <a:endParaRPr lang="it-IT" dirty="0"/>
          </a:p>
          <a:p>
            <a:endParaRPr lang="it-IT" i="1" dirty="0"/>
          </a:p>
          <a:p>
            <a:endParaRPr lang="it-IT" b="1" dirty="0"/>
          </a:p>
          <a:p>
            <a:endParaRPr lang="it-IT" b="1" dirty="0"/>
          </a:p>
          <a:p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15629332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977</TotalTime>
  <Words>2764</Words>
  <Application>Microsoft Macintosh PowerPoint</Application>
  <PresentationFormat>Presentazione su schermo (4:3)</PresentationFormat>
  <Paragraphs>522</Paragraphs>
  <Slides>67</Slides>
  <Notes>67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67</vt:i4>
      </vt:variant>
    </vt:vector>
  </HeadingPairs>
  <TitlesOfParts>
    <vt:vector size="71" baseType="lpstr">
      <vt:lpstr>Calibri</vt:lpstr>
      <vt:lpstr>Lucida Sans</vt:lpstr>
      <vt:lpstr>Times New Roman</vt:lpstr>
      <vt:lpstr>Office Theme</vt:lpstr>
      <vt:lpstr>Presentazione standard di PowerPoint</vt:lpstr>
      <vt:lpstr>DOVE SIAMO RIMASTI</vt:lpstr>
      <vt:lpstr>DOVE SIAMO RIMASTI</vt:lpstr>
      <vt:lpstr>DOVE SIAMO RIMASTI</vt:lpstr>
      <vt:lpstr>DOVE SIAMO RIMASTI</vt:lpstr>
      <vt:lpstr>DOVE SIAMO RIMASTI</vt:lpstr>
      <vt:lpstr>DOVE SIAMO RIMASTI</vt:lpstr>
      <vt:lpstr>DOVE SIAMO RIMASTI</vt:lpstr>
      <vt:lpstr>DOVE SIAMO RIMASTI</vt:lpstr>
      <vt:lpstr>DOVE SIAMO RIMASTI</vt:lpstr>
      <vt:lpstr>INIZIAMO COSÌ</vt:lpstr>
      <vt:lpstr>INIZIAMO COSÌ</vt:lpstr>
      <vt:lpstr>IL CYBERBULLISMO</vt:lpstr>
      <vt:lpstr>IL CYBERBULLISMO</vt:lpstr>
      <vt:lpstr>IL CYBERBULLISMO</vt:lpstr>
      <vt:lpstr>IL CYBERBULLISMO</vt:lpstr>
      <vt:lpstr>IL CYBERBULLISMO</vt:lpstr>
      <vt:lpstr>IL CYBERBULLISMO</vt:lpstr>
      <vt:lpstr>LE CARATTERISTICHE DEL CYBERBULLISMO</vt:lpstr>
      <vt:lpstr>LE CARATTERISTICHE DEL CYBERBULLISMO</vt:lpstr>
      <vt:lpstr>LE CARATTERISTICHE DEL CYBERBULLISMO</vt:lpstr>
      <vt:lpstr>LE CARATTERISTICHE DEL CYBERBULLISMO</vt:lpstr>
      <vt:lpstr>LE CARATTERISTICHE DEL CYBERBULLISMO</vt:lpstr>
      <vt:lpstr>LE CARATTERISTICHE DEL CYBERBULLISMO</vt:lpstr>
      <vt:lpstr>LE CARATTERISTICHE DEL CYBERBULLISMO</vt:lpstr>
      <vt:lpstr>LE CARATTERISTICHE DEL CYBERBULLISMO</vt:lpstr>
      <vt:lpstr>LE CARATTERISTICHE DEL CYBERBULLISMO</vt:lpstr>
      <vt:lpstr>LE CARATTERISTICHE DEL CYBERBULLISMO</vt:lpstr>
      <vt:lpstr>LE CARATTERISTICHE DEL CYBERBULLISMO</vt:lpstr>
      <vt:lpstr>I PROTAGONISTI DEL CYBERBULLISMO</vt:lpstr>
      <vt:lpstr>I PROTAGONISTI DEL CYBERBULLISMO</vt:lpstr>
      <vt:lpstr>I PROTAGONISTI DEL CYBERBULLISMO</vt:lpstr>
      <vt:lpstr>I PROTAGONISTI DEL CYBERBULLISMO</vt:lpstr>
      <vt:lpstr>I PROTAGONISTI DEL CYBERBULLISMO</vt:lpstr>
      <vt:lpstr>I PROTAGONISTI DEL CYBERBULLISMO</vt:lpstr>
      <vt:lpstr>I TIPI DI CYBERBULLISMO</vt:lpstr>
      <vt:lpstr>I TIPI DI CYBERBULLISMO</vt:lpstr>
      <vt:lpstr>I TIPI DI CYBERBULLISMO</vt:lpstr>
      <vt:lpstr>I TIPI DI CYBERBULLISMO</vt:lpstr>
      <vt:lpstr>I TIPI DI CYBERBULLISMO</vt:lpstr>
      <vt:lpstr>I TIPI DI CYBERBULLISMO</vt:lpstr>
      <vt:lpstr>I TIPI DI CYBERBULLISMO</vt:lpstr>
      <vt:lpstr>I TIPI DI CYBERBULLISMO</vt:lpstr>
      <vt:lpstr>I TIPI DI CYBERBULLISMO</vt:lpstr>
      <vt:lpstr>I TIPI DI CYBERBULLISMO</vt:lpstr>
      <vt:lpstr>I TIPI DI CYBERBULLISMO</vt:lpstr>
      <vt:lpstr>I TIPI DI CYBERBULLISMO</vt:lpstr>
      <vt:lpstr>I TIPI DI CYBERBULLISMO</vt:lpstr>
      <vt:lpstr>I TIPI DI CYBERBULLISMO</vt:lpstr>
      <vt:lpstr>I TIPI DI CYBERBULLISMO</vt:lpstr>
      <vt:lpstr>I TIPI DI CYBERBULLISMO</vt:lpstr>
      <vt:lpstr>I TIPI DI CYBERBULLISMO</vt:lpstr>
      <vt:lpstr>I TIPI DI CYBERBULLISMO</vt:lpstr>
      <vt:lpstr>LE STRATEGIE DI PREVENZIONE DEL BULLISMO E DEL CYBERBULLISMO</vt:lpstr>
      <vt:lpstr>LE STRATEGIE DI PREVENZIONE DEL BULLISMO E DEL CYBERBULLISMO</vt:lpstr>
      <vt:lpstr>LE STRATEGIE DI PREVENZIONE DEL BULLISMO E DEL CYBERBULLISMO</vt:lpstr>
      <vt:lpstr>LE STRATEGIE DI PREVENZIONE DEL BULLISMO E DEL CYBERBULLISMO</vt:lpstr>
      <vt:lpstr>LE STRATEGIE DI PREVENZIONE DEL BULLISMO E DEL CYBERBULLISMO</vt:lpstr>
      <vt:lpstr>LE STRATEGIE DI PREVENZIONE DEL BULLISMO E DEL CYBERBULLISMO</vt:lpstr>
      <vt:lpstr>LE STRATEGIE DI PREVENZIONE DEL BULLISMO E DEL CYBERBULLISMO</vt:lpstr>
      <vt:lpstr>LE STRATEGIE DI PREVENZIONE DEL BULLISMO E DEL CYBERBULLISMO</vt:lpstr>
      <vt:lpstr>LE STRATEGIE DI PREVENZIONE DEL BULLISMO E DEL CYBERBULLISMO</vt:lpstr>
      <vt:lpstr>LE STRATEGIE DI PREVENZIONE DEL BULLISMO E DEL CYBERBULLISMO</vt:lpstr>
      <vt:lpstr>LE STRATEGIE DI PREVENZIONE DEL BULLISMO E DEL CYBERBULLISMO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Attilio</dc:creator>
  <cp:lastModifiedBy>Marco  Marras</cp:lastModifiedBy>
  <cp:revision>134</cp:revision>
  <cp:lastPrinted>2020-02-23T16:26:41Z</cp:lastPrinted>
  <dcterms:created xsi:type="dcterms:W3CDTF">2017-06-19T06:23:47Z</dcterms:created>
  <dcterms:modified xsi:type="dcterms:W3CDTF">2020-02-26T17:34:56Z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2017-03-02T00:00:00Z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2017-06-19T00:00:00Z</vt:filetime>
  </property>
</Properties>
</file>